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72" r:id="rId3"/>
    <p:sldId id="283" r:id="rId4"/>
    <p:sldId id="258" r:id="rId5"/>
    <p:sldId id="259" r:id="rId6"/>
    <p:sldId id="264" r:id="rId7"/>
    <p:sldId id="260" r:id="rId8"/>
    <p:sldId id="277" r:id="rId9"/>
    <p:sldId id="266" r:id="rId10"/>
    <p:sldId id="261" r:id="rId11"/>
    <p:sldId id="282" r:id="rId12"/>
    <p:sldId id="281" r:id="rId13"/>
    <p:sldId id="275" r:id="rId14"/>
    <p:sldId id="263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408" y="-90"/>
      </p:cViewPr>
      <p:guideLst>
        <p:guide orient="horz" pos="2160"/>
        <p:guide pos="378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t>2023/12/20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269246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t>2023/12/20</a:t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lvl="0"/>
            <a:r>
              <a:rPr lang="zh-CN" altLang="en-US"/>
              <a:t>Click to edit Master text style</a:t>
            </a:r>
          </a:p>
          <a:p>
            <a:pPr lvl="1"/>
            <a:r>
              <a:rPr lang="zh-CN" altLang="en-US"/>
              <a:t>Second level</a:t>
            </a:r>
          </a:p>
          <a:p>
            <a:pPr lvl="2"/>
            <a:r>
              <a:rPr lang="zh-CN" altLang="en-US"/>
              <a:t>Third level</a:t>
            </a:r>
          </a:p>
          <a:p>
            <a:pPr lvl="3"/>
            <a:r>
              <a:rPr lang="zh-CN" altLang="en-US"/>
              <a:t>Fourth level</a:t>
            </a:r>
          </a:p>
          <a:p>
            <a:pPr lvl="4"/>
            <a:r>
              <a:rPr lang="zh-CN" altLang="en-US"/>
              <a:t>Fifth level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896535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pPr fontAlgn="base"/>
            <a:r>
              <a:rPr lang="zh-CN" altLang="en-US" strike="noStrike" noProof="1" smtClean="0"/>
              <a:t>Click to edit Master title style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Click to edit Master text style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E53D56-489C-48FB-BC76-2779AF88C3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E53D56-489C-48FB-BC76-2779AF88C3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Click to edit Master title style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Click to edit Master text style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E53D56-489C-48FB-BC76-2779AF88C3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ibac.info/shcoolconf/natur/vii/32715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ntv.ru/novosti/1265840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201545"/>
            <a:ext cx="12192000" cy="627063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4548823" y="2203133"/>
            <a:ext cx="770572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ru-RU" altLang="zh-CN" sz="3600" dirty="0">
                <a:solidFill>
                  <a:srgbClr val="FFFFFF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Математика в юриспруденции</a:t>
            </a:r>
          </a:p>
        </p:txBody>
      </p:sp>
      <p:pic>
        <p:nvPicPr>
          <p:cNvPr id="4" name="Изображение 3" descr="2023-12-18_17-44-06"/>
          <p:cNvPicPr>
            <a:picLocks noChangeAspect="1"/>
          </p:cNvPicPr>
          <p:nvPr/>
        </p:nvPicPr>
        <p:blipFill>
          <a:blip r:embed="rId2">
            <a:alphaModFix amt="87000"/>
          </a:blip>
          <a:stretch>
            <a:fillRect/>
          </a:stretch>
        </p:blipFill>
        <p:spPr>
          <a:xfrm>
            <a:off x="340360" y="128270"/>
            <a:ext cx="1172845" cy="770890"/>
          </a:xfrm>
          <a:prstGeom prst="ellipse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667510" y="128270"/>
            <a:ext cx="9435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Краевое </a:t>
            </a:r>
            <a:r>
              <a:rPr lang="ru-RU" altLang="en-US" dirty="0" smtClean="0">
                <a:latin typeface="Times New Roman" panose="02020603050405020304" charset="0"/>
                <a:cs typeface="Times New Roman" panose="02020603050405020304" charset="0"/>
              </a:rPr>
              <a:t>государственное </a:t>
            </a:r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бюджетное профессиональное образовательное </a:t>
            </a:r>
            <a:r>
              <a:rPr lang="ru-RU" altLang="en-US" dirty="0" smtClean="0">
                <a:latin typeface="Times New Roman" panose="02020603050405020304" charset="0"/>
                <a:cs typeface="Times New Roman" panose="02020603050405020304" charset="0"/>
              </a:rPr>
              <a:t>учреждение  </a:t>
            </a:r>
            <a:endParaRPr lang="ru-RU" altLang="en-US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Колледж отраслевых технологий и сферы обслуживания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1379220" y="3233420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dirty="0" err="1">
                <a:latin typeface="Times New Roman" panose="02020603050405020304" charset="0"/>
                <a:cs typeface="Times New Roman" panose="02020603050405020304" charset="0"/>
              </a:rPr>
              <a:t>Топорова</a:t>
            </a:r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dirty="0" err="1">
                <a:latin typeface="Times New Roman" panose="02020603050405020304" charset="0"/>
                <a:cs typeface="Times New Roman" panose="02020603050405020304" charset="0"/>
              </a:rPr>
              <a:t>Даниэлла</a:t>
            </a:r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 Витальевна;</a:t>
            </a:r>
          </a:p>
          <a:p>
            <a:r>
              <a:rPr lang="ru-RU" altLang="en-US" dirty="0" err="1">
                <a:latin typeface="Times New Roman" panose="02020603050405020304" charset="0"/>
                <a:cs typeface="Times New Roman" panose="02020603050405020304" charset="0"/>
              </a:rPr>
              <a:t>Гусарова</a:t>
            </a:r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 Мария Эдуардовна;</a:t>
            </a:r>
          </a:p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Калина Анастасия Андреевна.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59690" y="31788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- Автор (ы):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59690" y="41313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Студенты КГБ ПОУ ХКОТСО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59690" y="4861560"/>
            <a:ext cx="77882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Научный руководитель: Попова Татьяна Владимировна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                           Преподаватель математики  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                           КГБ ПОУ ХКОТСО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4827270" y="6489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Хабаровск 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07613" y="1816100"/>
            <a:ext cx="2084388" cy="5041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07613" y="731838"/>
            <a:ext cx="208438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9" name="文本框 6"/>
          <p:cNvSpPr txBox="1"/>
          <p:nvPr/>
        </p:nvSpPr>
        <p:spPr>
          <a:xfrm>
            <a:off x="10009188" y="727075"/>
            <a:ext cx="22955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457200">
              <a:buFont typeface="Arial" panose="020B0604020202020204" pitchFamily="34" charset="0"/>
            </a:pPr>
            <a:r>
              <a:rPr lang="ru-RU" altLang="zh-CN" sz="2000" dirty="0">
                <a:solidFill>
                  <a:srgbClr val="000000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Задача</a:t>
            </a:r>
          </a:p>
        </p:txBody>
      </p:sp>
      <p:sp>
        <p:nvSpPr>
          <p:cNvPr id="19460" name="文本框 10"/>
          <p:cNvSpPr txBox="1"/>
          <p:nvPr/>
        </p:nvSpPr>
        <p:spPr>
          <a:xfrm>
            <a:off x="9838055" y="868045"/>
            <a:ext cx="3848100" cy="62471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0000" dirty="0">
                <a:solidFill>
                  <a:srgbClr val="FFFFFF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3</a:t>
            </a:r>
          </a:p>
        </p:txBody>
      </p:sp>
      <p:sp>
        <p:nvSpPr>
          <p:cNvPr id="19461" name="文本框 128"/>
          <p:cNvSpPr txBox="1"/>
          <p:nvPr/>
        </p:nvSpPr>
        <p:spPr>
          <a:xfrm>
            <a:off x="3783965" y="2851150"/>
            <a:ext cx="4822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ru-RU" altLang="zh-CN" sz="2400" dirty="0">
                <a:solidFill>
                  <a:srgbClr val="000000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Надабность математики юристам</a:t>
            </a:r>
          </a:p>
        </p:txBody>
      </p:sp>
      <p:sp>
        <p:nvSpPr>
          <p:cNvPr id="14" name="等腰三角形 13"/>
          <p:cNvSpPr/>
          <p:nvPr/>
        </p:nvSpPr>
        <p:spPr>
          <a:xfrm rot="5400000">
            <a:off x="3004344" y="2709069"/>
            <a:ext cx="496888" cy="78105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"/>
          <p:cNvPicPr>
            <a:picLocks noChangeAspect="1"/>
          </p:cNvPicPr>
          <p:nvPr/>
        </p:nvPicPr>
        <p:blipFill>
          <a:blip r:embed="rId2"/>
          <a:srcRect r="-53" b="5048"/>
          <a:stretch>
            <a:fillRect/>
          </a:stretch>
        </p:blipFill>
        <p:spPr>
          <a:xfrm>
            <a:off x="268605" y="2033905"/>
            <a:ext cx="5906135" cy="3407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6656705" y="860108"/>
            <a:ext cx="492125" cy="5175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656388" y="2334260"/>
            <a:ext cx="492125" cy="51911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85915" y="3809683"/>
            <a:ext cx="490538" cy="5175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grpSp>
        <p:nvGrpSpPr>
          <p:cNvPr id="11272" name="组合 10"/>
          <p:cNvGrpSpPr/>
          <p:nvPr/>
        </p:nvGrpSpPr>
        <p:grpSpPr>
          <a:xfrm>
            <a:off x="5364163" y="0"/>
            <a:ext cx="1292225" cy="860425"/>
            <a:chOff x="5364480" y="0"/>
            <a:chExt cx="1292352" cy="859706"/>
          </a:xfrm>
        </p:grpSpPr>
        <p:sp>
          <p:nvSpPr>
            <p:cNvPr id="12" name="等腰三角形 11"/>
            <p:cNvSpPr/>
            <p:nvPr/>
          </p:nvSpPr>
          <p:spPr>
            <a:xfrm flipV="1">
              <a:off x="5963026" y="398130"/>
              <a:ext cx="144477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5963026" y="715365"/>
              <a:ext cx="144477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364480" y="0"/>
              <a:ext cx="1292352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Причины:</a:t>
              </a:r>
            </a:p>
          </p:txBody>
        </p:sp>
      </p:grpSp>
      <p:sp>
        <p:nvSpPr>
          <p:cNvPr id="2" name="椭圆 6"/>
          <p:cNvSpPr/>
          <p:nvPr/>
        </p:nvSpPr>
        <p:spPr>
          <a:xfrm>
            <a:off x="6696710" y="5441633"/>
            <a:ext cx="490538" cy="5175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4</a:t>
            </a:r>
          </a:p>
        </p:txBody>
      </p:sp>
      <p:pic>
        <p:nvPicPr>
          <p:cNvPr id="3" name="Изображение 2" descr="935_origina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70" y="2343150"/>
            <a:ext cx="4260850" cy="2570480"/>
          </a:xfrm>
          <a:prstGeom prst="rect">
            <a:avLst/>
          </a:prstGeom>
        </p:spPr>
      </p:pic>
      <p:sp>
        <p:nvSpPr>
          <p:cNvPr id="100" name="Текстовое поле 99"/>
          <p:cNvSpPr txBox="1"/>
          <p:nvPr/>
        </p:nvSpPr>
        <p:spPr>
          <a:xfrm>
            <a:off x="7197725" y="398780"/>
            <a:ext cx="4994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Особую актуальность приобретает математический анализ правовых явлений, развитие экономических систем общества должно изучаться с математической точность</a:t>
            </a:r>
            <a:endParaRPr lang="en-US" altLang="en-US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7233285" y="2295525"/>
            <a:ext cx="5046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все эти системы, явления и процессы обладают и количественной мерой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197725" y="3639185"/>
            <a:ext cx="52882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в юридических действиях возникают проблемы</a:t>
            </a:r>
            <a:r>
              <a:rPr lang="ru-RU" alt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, </a:t>
            </a:r>
            <a:r>
              <a:rPr 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которые могут быть решены с </a:t>
            </a:r>
            <a:r>
              <a:rPr lang="ru-RU" alt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помощью </a:t>
            </a:r>
            <a:r>
              <a:rPr lang="en-US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математических методов</a:t>
            </a:r>
            <a:endParaRPr lang="en-US" altLang="en-US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233285" y="5441950"/>
            <a:ext cx="5077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 математике как раз есть такие понятия как множество и подмножество, которые используются для обработки информации.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文本框 17"/>
          <p:cNvSpPr txBox="1"/>
          <p:nvPr/>
        </p:nvSpPr>
        <p:spPr>
          <a:xfrm>
            <a:off x="790575" y="4115435"/>
            <a:ext cx="9508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ru-RU" altLang="zh-CN" sz="2400" dirty="0">
                <a:solidFill>
                  <a:srgbClr val="262626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Вывод</a:t>
            </a:r>
          </a:p>
        </p:txBody>
      </p:sp>
      <p:grpSp>
        <p:nvGrpSpPr>
          <p:cNvPr id="18439" name="组合 19"/>
          <p:cNvGrpSpPr/>
          <p:nvPr/>
        </p:nvGrpSpPr>
        <p:grpSpPr>
          <a:xfrm>
            <a:off x="5364163" y="0"/>
            <a:ext cx="1292225" cy="860425"/>
            <a:chOff x="5364480" y="0"/>
            <a:chExt cx="1292352" cy="859706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5963026" y="398130"/>
              <a:ext cx="144477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5963026" y="715365"/>
              <a:ext cx="144477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64480" y="0"/>
              <a:ext cx="1292352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Вывод</a:t>
              </a:r>
            </a:p>
          </p:txBody>
        </p:sp>
      </p:grpSp>
      <p:pic>
        <p:nvPicPr>
          <p:cNvPr id="4" name="Изображение 3" descr="photo1702905325"/>
          <p:cNvPicPr>
            <a:picLocks noChangeAspect="1"/>
          </p:cNvPicPr>
          <p:nvPr/>
        </p:nvPicPr>
        <p:blipFill>
          <a:blip r:embed="rId2"/>
          <a:srcRect t="67806"/>
          <a:stretch>
            <a:fillRect/>
          </a:stretch>
        </p:blipFill>
        <p:spPr>
          <a:xfrm>
            <a:off x="81915" y="1373505"/>
            <a:ext cx="3851910" cy="2207895"/>
          </a:xfrm>
          <a:prstGeom prst="rect">
            <a:avLst/>
          </a:prstGeom>
        </p:spPr>
      </p:pic>
      <p:pic>
        <p:nvPicPr>
          <p:cNvPr id="5" name="Изображение 4" descr="photo1702900909"/>
          <p:cNvPicPr>
            <a:picLocks noChangeAspect="1"/>
          </p:cNvPicPr>
          <p:nvPr/>
        </p:nvPicPr>
        <p:blipFill>
          <a:blip r:embed="rId3"/>
          <a:srcRect b="61574"/>
          <a:stretch>
            <a:fillRect/>
          </a:stretch>
        </p:blipFill>
        <p:spPr>
          <a:xfrm>
            <a:off x="4140200" y="1373505"/>
            <a:ext cx="4089400" cy="2207895"/>
          </a:xfrm>
          <a:prstGeom prst="rect">
            <a:avLst/>
          </a:prstGeom>
        </p:spPr>
      </p:pic>
      <p:pic>
        <p:nvPicPr>
          <p:cNvPr id="7" name="Изображение 6" descr="photo1702900909"/>
          <p:cNvPicPr>
            <a:picLocks noChangeAspect="1"/>
          </p:cNvPicPr>
          <p:nvPr/>
        </p:nvPicPr>
        <p:blipFill>
          <a:blip r:embed="rId3"/>
          <a:srcRect t="64333"/>
          <a:stretch>
            <a:fillRect/>
          </a:stretch>
        </p:blipFill>
        <p:spPr>
          <a:xfrm>
            <a:off x="8435975" y="1373505"/>
            <a:ext cx="3484880" cy="226377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790575" y="4575810"/>
            <a:ext cx="95078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 процессе выполнения исследования мы 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нашли ответ на поставленный нами 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вопрос и звучит он однозначно 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«да, юристу необходимо знать математику»,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всё то что делает науку наукой это строгие 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законы математики. Строгость присуща </a:t>
            </a:r>
          </a:p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математики, потому что её результаты вечны!!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31"/>
          <p:cNvGrpSpPr/>
          <p:nvPr/>
        </p:nvGrpSpPr>
        <p:grpSpPr>
          <a:xfrm>
            <a:off x="572770" y="2865120"/>
            <a:ext cx="3348990" cy="2449195"/>
            <a:chOff x="914400" y="2807207"/>
            <a:chExt cx="2599156" cy="1865376"/>
          </a:xfrm>
        </p:grpSpPr>
        <p:sp>
          <p:nvSpPr>
            <p:cNvPr id="2" name="Freeform 3"/>
            <p:cNvSpPr/>
            <p:nvPr/>
          </p:nvSpPr>
          <p:spPr>
            <a:xfrm>
              <a:off x="914400" y="2807207"/>
              <a:ext cx="2599156" cy="1865376"/>
            </a:xfrm>
            <a:custGeom>
              <a:avLst/>
              <a:gdLst>
                <a:gd name="connsiteX0" fmla="*/ 2519006 w 2599156"/>
                <a:gd name="connsiteY0" fmla="*/ 1865376 h 1865376"/>
                <a:gd name="connsiteX1" fmla="*/ 80149 w 2599156"/>
                <a:gd name="connsiteY1" fmla="*/ 1865376 h 1865376"/>
                <a:gd name="connsiteX2" fmla="*/ 0 w 2599156"/>
                <a:gd name="connsiteY2" fmla="*/ 1785226 h 1865376"/>
                <a:gd name="connsiteX3" fmla="*/ 0 w 2599156"/>
                <a:gd name="connsiteY3" fmla="*/ 80149 h 1865376"/>
                <a:gd name="connsiteX4" fmla="*/ 80149 w 2599156"/>
                <a:gd name="connsiteY4" fmla="*/ 0 h 1865376"/>
                <a:gd name="connsiteX5" fmla="*/ 2519006 w 2599156"/>
                <a:gd name="connsiteY5" fmla="*/ 0 h 1865376"/>
                <a:gd name="connsiteX6" fmla="*/ 2599156 w 2599156"/>
                <a:gd name="connsiteY6" fmla="*/ 80149 h 1865376"/>
                <a:gd name="connsiteX7" fmla="*/ 2599156 w 2599156"/>
                <a:gd name="connsiteY7" fmla="*/ 1785226 h 1865376"/>
                <a:gd name="connsiteX8" fmla="*/ 2519006 w 2599156"/>
                <a:gd name="connsiteY8" fmla="*/ 1865376 h 18653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99156" h="1865376">
                  <a:moveTo>
                    <a:pt x="2519006" y="1865376"/>
                  </a:moveTo>
                  <a:lnTo>
                    <a:pt x="80149" y="1865376"/>
                  </a:lnTo>
                  <a:cubicBezTo>
                    <a:pt x="36067" y="1865376"/>
                    <a:pt x="0" y="1829307"/>
                    <a:pt x="0" y="1785226"/>
                  </a:cubicBezTo>
                  <a:lnTo>
                    <a:pt x="0" y="80149"/>
                  </a:lnTo>
                  <a:cubicBezTo>
                    <a:pt x="0" y="36068"/>
                    <a:pt x="36067" y="0"/>
                    <a:pt x="80149" y="0"/>
                  </a:cubicBezTo>
                  <a:lnTo>
                    <a:pt x="2519006" y="0"/>
                  </a:lnTo>
                  <a:cubicBezTo>
                    <a:pt x="2563088" y="0"/>
                    <a:pt x="2599156" y="36068"/>
                    <a:pt x="2599156" y="80149"/>
                  </a:cubicBezTo>
                  <a:lnTo>
                    <a:pt x="2599156" y="1785226"/>
                  </a:lnTo>
                  <a:cubicBezTo>
                    <a:pt x="2599156" y="1829307"/>
                    <a:pt x="2563088" y="1865376"/>
                    <a:pt x="2519006" y="1865376"/>
                  </a:cubicBezTo>
                </a:path>
              </a:pathLst>
            </a:custGeom>
            <a:solidFill>
              <a:schemeClr val="tx1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1052535" y="2918336"/>
              <a:ext cx="77800" cy="87315"/>
            </a:xfrm>
            <a:custGeom>
              <a:avLst/>
              <a:gdLst>
                <a:gd name="connsiteX0" fmla="*/ 77393 w 77393"/>
                <a:gd name="connsiteY0" fmla="*/ 86398 h 86398"/>
                <a:gd name="connsiteX1" fmla="*/ 0 w 77393"/>
                <a:gd name="connsiteY1" fmla="*/ 41719 h 86398"/>
                <a:gd name="connsiteX2" fmla="*/ 75679 w 77393"/>
                <a:gd name="connsiteY2" fmla="*/ 0 h 86398"/>
                <a:gd name="connsiteX3" fmla="*/ 77393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77393" y="86398"/>
                  </a:moveTo>
                  <a:lnTo>
                    <a:pt x="0" y="41719"/>
                  </a:lnTo>
                  <a:lnTo>
                    <a:pt x="75679" y="0"/>
                  </a:lnTo>
                  <a:lnTo>
                    <a:pt x="77393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>
              <a:off x="1187494" y="2918336"/>
              <a:ext cx="77801" cy="87315"/>
            </a:xfrm>
            <a:custGeom>
              <a:avLst/>
              <a:gdLst>
                <a:gd name="connsiteX0" fmla="*/ 0 w 77393"/>
                <a:gd name="connsiteY0" fmla="*/ 86398 h 86398"/>
                <a:gd name="connsiteX1" fmla="*/ 77393 w 77393"/>
                <a:gd name="connsiteY1" fmla="*/ 41719 h 86398"/>
                <a:gd name="connsiteX2" fmla="*/ 1714 w 77393"/>
                <a:gd name="connsiteY2" fmla="*/ 0 h 86398"/>
                <a:gd name="connsiteX3" fmla="*/ 0 w 77393"/>
                <a:gd name="connsiteY3" fmla="*/ 86398 h 863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7393" h="86398">
                  <a:moveTo>
                    <a:pt x="0" y="86398"/>
                  </a:moveTo>
                  <a:lnTo>
                    <a:pt x="77393" y="41719"/>
                  </a:lnTo>
                  <a:lnTo>
                    <a:pt x="1714" y="0"/>
                  </a:lnTo>
                  <a:lnTo>
                    <a:pt x="0" y="86398"/>
                  </a:ln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3034054" y="2927861"/>
              <a:ext cx="77800" cy="76203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6 w 76441"/>
                <a:gd name="connsiteY1" fmla="*/ 76428 h 76428"/>
                <a:gd name="connsiteX2" fmla="*/ 0 w 76441"/>
                <a:gd name="connsiteY2" fmla="*/ 38214 h 76428"/>
                <a:gd name="connsiteX3" fmla="*/ 38226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6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6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3"/>
            <p:cNvSpPr/>
            <p:nvPr/>
          </p:nvSpPr>
          <p:spPr>
            <a:xfrm>
              <a:off x="3159486" y="2927861"/>
              <a:ext cx="77801" cy="76203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>
              <a:off x="3283331" y="2927861"/>
              <a:ext cx="76212" cy="76203"/>
            </a:xfrm>
            <a:custGeom>
              <a:avLst/>
              <a:gdLst>
                <a:gd name="connsiteX0" fmla="*/ 76441 w 76441"/>
                <a:gd name="connsiteY0" fmla="*/ 38214 h 76428"/>
                <a:gd name="connsiteX1" fmla="*/ 38227 w 76441"/>
                <a:gd name="connsiteY1" fmla="*/ 76428 h 76428"/>
                <a:gd name="connsiteX2" fmla="*/ 0 w 76441"/>
                <a:gd name="connsiteY2" fmla="*/ 38214 h 76428"/>
                <a:gd name="connsiteX3" fmla="*/ 38227 w 76441"/>
                <a:gd name="connsiteY3" fmla="*/ 0 h 76428"/>
                <a:gd name="connsiteX4" fmla="*/ 76441 w 76441"/>
                <a:gd name="connsiteY4" fmla="*/ 38214 h 764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6441" h="76428">
                  <a:moveTo>
                    <a:pt x="76441" y="38214"/>
                  </a:moveTo>
                  <a:cubicBezTo>
                    <a:pt x="76441" y="59321"/>
                    <a:pt x="59334" y="76428"/>
                    <a:pt x="38227" y="76428"/>
                  </a:cubicBezTo>
                  <a:cubicBezTo>
                    <a:pt x="17119" y="76428"/>
                    <a:pt x="0" y="59321"/>
                    <a:pt x="0" y="38214"/>
                  </a:cubicBezTo>
                  <a:cubicBezTo>
                    <a:pt x="0" y="17106"/>
                    <a:pt x="17119" y="0"/>
                    <a:pt x="38227" y="0"/>
                  </a:cubicBezTo>
                  <a:cubicBezTo>
                    <a:pt x="59334" y="0"/>
                    <a:pt x="76441" y="17106"/>
                    <a:pt x="76441" y="38214"/>
                  </a:cubicBezTo>
                </a:path>
              </a:pathLst>
            </a:custGeom>
            <a:solidFill>
              <a:srgbClr val="B8D1CE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3"/>
            <p:cNvSpPr/>
            <p:nvPr/>
          </p:nvSpPr>
          <p:spPr>
            <a:xfrm>
              <a:off x="917576" y="3085029"/>
              <a:ext cx="2592805" cy="249247"/>
            </a:xfrm>
            <a:custGeom>
              <a:avLst/>
              <a:gdLst>
                <a:gd name="connsiteX0" fmla="*/ 2594114 w 2594114"/>
                <a:gd name="connsiteY0" fmla="*/ 248462 h 248462"/>
                <a:gd name="connsiteX1" fmla="*/ 0 w 2594114"/>
                <a:gd name="connsiteY1" fmla="*/ 248462 h 248462"/>
                <a:gd name="connsiteX2" fmla="*/ 0 w 2594114"/>
                <a:gd name="connsiteY2" fmla="*/ 0 h 248462"/>
                <a:gd name="connsiteX3" fmla="*/ 2594114 w 2594114"/>
                <a:gd name="connsiteY3" fmla="*/ 0 h 248462"/>
                <a:gd name="connsiteX4" fmla="*/ 2594114 w 2594114"/>
                <a:gd name="connsiteY4" fmla="*/ 248462 h 2484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594114" h="248462">
                  <a:moveTo>
                    <a:pt x="2594114" y="248462"/>
                  </a:moveTo>
                  <a:lnTo>
                    <a:pt x="0" y="248462"/>
                  </a:lnTo>
                  <a:lnTo>
                    <a:pt x="0" y="0"/>
                  </a:lnTo>
                  <a:lnTo>
                    <a:pt x="2594114" y="0"/>
                  </a:lnTo>
                  <a:lnTo>
                    <a:pt x="2594114" y="248462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3"/>
            <p:cNvSpPr/>
            <p:nvPr/>
          </p:nvSpPr>
          <p:spPr>
            <a:xfrm>
              <a:off x="1070000" y="3456516"/>
              <a:ext cx="741482" cy="566757"/>
            </a:xfrm>
            <a:custGeom>
              <a:avLst/>
              <a:gdLst>
                <a:gd name="connsiteX0" fmla="*/ 741743 w 741743"/>
                <a:gd name="connsiteY0" fmla="*/ 566382 h 566382"/>
                <a:gd name="connsiteX1" fmla="*/ 0 w 741743"/>
                <a:gd name="connsiteY1" fmla="*/ 566382 h 566382"/>
                <a:gd name="connsiteX2" fmla="*/ 0 w 741743"/>
                <a:gd name="connsiteY2" fmla="*/ 0 h 566382"/>
                <a:gd name="connsiteX3" fmla="*/ 741743 w 741743"/>
                <a:gd name="connsiteY3" fmla="*/ 0 h 566382"/>
                <a:gd name="connsiteX4" fmla="*/ 741743 w 741743"/>
                <a:gd name="connsiteY4" fmla="*/ 566382 h 5663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41743" h="566382">
                  <a:moveTo>
                    <a:pt x="741743" y="566382"/>
                  </a:moveTo>
                  <a:lnTo>
                    <a:pt x="0" y="566382"/>
                  </a:lnTo>
                  <a:lnTo>
                    <a:pt x="0" y="0"/>
                  </a:lnTo>
                  <a:lnTo>
                    <a:pt x="741743" y="0"/>
                  </a:lnTo>
                  <a:lnTo>
                    <a:pt x="741743" y="566382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3"/>
            <p:cNvSpPr/>
            <p:nvPr/>
          </p:nvSpPr>
          <p:spPr>
            <a:xfrm>
              <a:off x="1944854" y="3559708"/>
              <a:ext cx="1432155" cy="82553"/>
            </a:xfrm>
            <a:custGeom>
              <a:avLst/>
              <a:gdLst>
                <a:gd name="connsiteX0" fmla="*/ 1431975 w 1431975"/>
                <a:gd name="connsiteY0" fmla="*/ 82816 h 82816"/>
                <a:gd name="connsiteX1" fmla="*/ 0 w 1431975"/>
                <a:gd name="connsiteY1" fmla="*/ 82816 h 82816"/>
                <a:gd name="connsiteX2" fmla="*/ 0 w 1431975"/>
                <a:gd name="connsiteY2" fmla="*/ 0 h 82816"/>
                <a:gd name="connsiteX3" fmla="*/ 1431975 w 1431975"/>
                <a:gd name="connsiteY3" fmla="*/ 0 h 82816"/>
                <a:gd name="connsiteX4" fmla="*/ 1431975 w 1431975"/>
                <a:gd name="connsiteY4" fmla="*/ 82816 h 828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31975" h="82816">
                  <a:moveTo>
                    <a:pt x="1431975" y="82816"/>
                  </a:moveTo>
                  <a:lnTo>
                    <a:pt x="0" y="82816"/>
                  </a:lnTo>
                  <a:lnTo>
                    <a:pt x="0" y="0"/>
                  </a:lnTo>
                  <a:lnTo>
                    <a:pt x="1431975" y="0"/>
                  </a:lnTo>
                  <a:lnTo>
                    <a:pt x="1431975" y="82816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3"/>
            <p:cNvSpPr/>
            <p:nvPr/>
          </p:nvSpPr>
          <p:spPr>
            <a:xfrm>
              <a:off x="1944854" y="3772440"/>
              <a:ext cx="1432155" cy="82553"/>
            </a:xfrm>
            <a:custGeom>
              <a:avLst/>
              <a:gdLst>
                <a:gd name="connsiteX0" fmla="*/ 1431975 w 1431975"/>
                <a:gd name="connsiteY0" fmla="*/ 82816 h 82816"/>
                <a:gd name="connsiteX1" fmla="*/ 0 w 1431975"/>
                <a:gd name="connsiteY1" fmla="*/ 82816 h 82816"/>
                <a:gd name="connsiteX2" fmla="*/ 0 w 1431975"/>
                <a:gd name="connsiteY2" fmla="*/ 0 h 82816"/>
                <a:gd name="connsiteX3" fmla="*/ 1431975 w 1431975"/>
                <a:gd name="connsiteY3" fmla="*/ 0 h 82816"/>
                <a:gd name="connsiteX4" fmla="*/ 1431975 w 1431975"/>
                <a:gd name="connsiteY4" fmla="*/ 82816 h 828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31975" h="82816">
                  <a:moveTo>
                    <a:pt x="1431975" y="82816"/>
                  </a:moveTo>
                  <a:lnTo>
                    <a:pt x="0" y="82816"/>
                  </a:lnTo>
                  <a:lnTo>
                    <a:pt x="0" y="0"/>
                  </a:lnTo>
                  <a:lnTo>
                    <a:pt x="1431975" y="0"/>
                  </a:lnTo>
                  <a:lnTo>
                    <a:pt x="1431975" y="82816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3"/>
            <p:cNvSpPr/>
            <p:nvPr/>
          </p:nvSpPr>
          <p:spPr>
            <a:xfrm>
              <a:off x="1070000" y="4167741"/>
              <a:ext cx="2307009" cy="82553"/>
            </a:xfrm>
            <a:custGeom>
              <a:avLst/>
              <a:gdLst>
                <a:gd name="connsiteX0" fmla="*/ 2307298 w 2307297"/>
                <a:gd name="connsiteY0" fmla="*/ 82816 h 82816"/>
                <a:gd name="connsiteX1" fmla="*/ 0 w 2307297"/>
                <a:gd name="connsiteY1" fmla="*/ 82816 h 82816"/>
                <a:gd name="connsiteX2" fmla="*/ 0 w 2307297"/>
                <a:gd name="connsiteY2" fmla="*/ 0 h 82816"/>
                <a:gd name="connsiteX3" fmla="*/ 2307298 w 2307297"/>
                <a:gd name="connsiteY3" fmla="*/ 0 h 82816"/>
                <a:gd name="connsiteX4" fmla="*/ 2307298 w 2307297"/>
                <a:gd name="connsiteY4" fmla="*/ 82816 h 828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307297" h="82816">
                  <a:moveTo>
                    <a:pt x="2307297" y="82816"/>
                  </a:moveTo>
                  <a:lnTo>
                    <a:pt x="0" y="82816"/>
                  </a:lnTo>
                  <a:lnTo>
                    <a:pt x="0" y="0"/>
                  </a:lnTo>
                  <a:lnTo>
                    <a:pt x="2307298" y="0"/>
                  </a:lnTo>
                  <a:lnTo>
                    <a:pt x="2307298" y="82816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"/>
            <p:cNvSpPr/>
            <p:nvPr/>
          </p:nvSpPr>
          <p:spPr>
            <a:xfrm>
              <a:off x="1070000" y="4380473"/>
              <a:ext cx="2307009" cy="82553"/>
            </a:xfrm>
            <a:custGeom>
              <a:avLst/>
              <a:gdLst>
                <a:gd name="connsiteX0" fmla="*/ 2307298 w 2307297"/>
                <a:gd name="connsiteY0" fmla="*/ 82816 h 82816"/>
                <a:gd name="connsiteX1" fmla="*/ 0 w 2307297"/>
                <a:gd name="connsiteY1" fmla="*/ 82816 h 82816"/>
                <a:gd name="connsiteX2" fmla="*/ 0 w 2307297"/>
                <a:gd name="connsiteY2" fmla="*/ 0 h 82816"/>
                <a:gd name="connsiteX3" fmla="*/ 2307298 w 2307297"/>
                <a:gd name="connsiteY3" fmla="*/ 0 h 82816"/>
                <a:gd name="connsiteX4" fmla="*/ 2307298 w 2307297"/>
                <a:gd name="connsiteY4" fmla="*/ 82816 h 828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307297" h="82816">
                  <a:moveTo>
                    <a:pt x="2307297" y="82816"/>
                  </a:moveTo>
                  <a:lnTo>
                    <a:pt x="0" y="82816"/>
                  </a:lnTo>
                  <a:lnTo>
                    <a:pt x="0" y="0"/>
                  </a:lnTo>
                  <a:lnTo>
                    <a:pt x="2307298" y="0"/>
                  </a:lnTo>
                  <a:lnTo>
                    <a:pt x="2307298" y="82816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"/>
            <p:cNvSpPr/>
            <p:nvPr/>
          </p:nvSpPr>
          <p:spPr>
            <a:xfrm>
              <a:off x="1673347" y="3169169"/>
              <a:ext cx="827221" cy="88903"/>
            </a:xfrm>
            <a:custGeom>
              <a:avLst/>
              <a:gdLst>
                <a:gd name="connsiteX0" fmla="*/ 826541 w 826541"/>
                <a:gd name="connsiteY0" fmla="*/ 89090 h 89090"/>
                <a:gd name="connsiteX1" fmla="*/ 0 w 826541"/>
                <a:gd name="connsiteY1" fmla="*/ 89090 h 89090"/>
                <a:gd name="connsiteX2" fmla="*/ 0 w 826541"/>
                <a:gd name="connsiteY2" fmla="*/ 0 h 89090"/>
                <a:gd name="connsiteX3" fmla="*/ 826541 w 826541"/>
                <a:gd name="connsiteY3" fmla="*/ 0 h 89090"/>
                <a:gd name="connsiteX4" fmla="*/ 826541 w 826541"/>
                <a:gd name="connsiteY4" fmla="*/ 89090 h 8909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826541" h="89090">
                  <a:moveTo>
                    <a:pt x="826541" y="89090"/>
                  </a:moveTo>
                  <a:lnTo>
                    <a:pt x="0" y="89090"/>
                  </a:lnTo>
                  <a:lnTo>
                    <a:pt x="0" y="0"/>
                  </a:lnTo>
                  <a:lnTo>
                    <a:pt x="826541" y="0"/>
                  </a:lnTo>
                  <a:lnTo>
                    <a:pt x="826541" y="89090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3"/>
            <p:cNvSpPr/>
            <p:nvPr/>
          </p:nvSpPr>
          <p:spPr>
            <a:xfrm>
              <a:off x="2618062" y="3231084"/>
              <a:ext cx="44457" cy="46040"/>
            </a:xfrm>
            <a:custGeom>
              <a:avLst/>
              <a:gdLst>
                <a:gd name="connsiteX0" fmla="*/ 38646 w 44361"/>
                <a:gd name="connsiteY0" fmla="*/ 46088 h 46088"/>
                <a:gd name="connsiteX1" fmla="*/ 33020 w 44361"/>
                <a:gd name="connsiteY1" fmla="*/ 43789 h 46088"/>
                <a:gd name="connsiteX2" fmla="*/ 88 w 44361"/>
                <a:gd name="connsiteY2" fmla="*/ 11429 h 46088"/>
                <a:gd name="connsiteX3" fmla="*/ 0 w 44361"/>
                <a:gd name="connsiteY3" fmla="*/ 101 h 46088"/>
                <a:gd name="connsiteX4" fmla="*/ 11328 w 44361"/>
                <a:gd name="connsiteY4" fmla="*/ 0 h 46088"/>
                <a:gd name="connsiteX5" fmla="*/ 44272 w 44361"/>
                <a:gd name="connsiteY5" fmla="*/ 32359 h 46088"/>
                <a:gd name="connsiteX6" fmla="*/ 44361 w 44361"/>
                <a:gd name="connsiteY6" fmla="*/ 43688 h 46088"/>
                <a:gd name="connsiteX7" fmla="*/ 38646 w 44361"/>
                <a:gd name="connsiteY7" fmla="*/ 46088 h 4608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44361" h="46088">
                  <a:moveTo>
                    <a:pt x="38646" y="46088"/>
                  </a:moveTo>
                  <a:cubicBezTo>
                    <a:pt x="36614" y="46088"/>
                    <a:pt x="34594" y="45326"/>
                    <a:pt x="33020" y="43789"/>
                  </a:cubicBezTo>
                  <a:lnTo>
                    <a:pt x="88" y="11429"/>
                  </a:lnTo>
                  <a:cubicBezTo>
                    <a:pt x="-3073" y="8331"/>
                    <a:pt x="-3098" y="3263"/>
                    <a:pt x="0" y="101"/>
                  </a:cubicBezTo>
                  <a:cubicBezTo>
                    <a:pt x="3086" y="-3048"/>
                    <a:pt x="8153" y="-3098"/>
                    <a:pt x="11328" y="0"/>
                  </a:cubicBezTo>
                  <a:lnTo>
                    <a:pt x="44272" y="32359"/>
                  </a:lnTo>
                  <a:cubicBezTo>
                    <a:pt x="47421" y="35458"/>
                    <a:pt x="47459" y="40525"/>
                    <a:pt x="44361" y="43688"/>
                  </a:cubicBezTo>
                  <a:cubicBezTo>
                    <a:pt x="42799" y="45288"/>
                    <a:pt x="40728" y="46088"/>
                    <a:pt x="38646" y="46088"/>
                  </a:cubicBez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1520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7300" y="3124200"/>
              <a:ext cx="139700" cy="1397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24" name="文本框 46"/>
          <p:cNvSpPr txBox="1"/>
          <p:nvPr/>
        </p:nvSpPr>
        <p:spPr>
          <a:xfrm>
            <a:off x="4820285" y="1329055"/>
            <a:ext cx="3710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ru-RU" altLang="zh-CN" dirty="0">
                <a:solidFill>
                  <a:srgbClr val="262626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Список литературы</a:t>
            </a:r>
          </a:p>
        </p:txBody>
      </p:sp>
      <p:grpSp>
        <p:nvGrpSpPr>
          <p:cNvPr id="21525" name="组合 28"/>
          <p:cNvGrpSpPr/>
          <p:nvPr/>
        </p:nvGrpSpPr>
        <p:grpSpPr>
          <a:xfrm>
            <a:off x="4637405" y="-41275"/>
            <a:ext cx="2917825" cy="901700"/>
            <a:chOff x="4638139" y="-41241"/>
            <a:chExt cx="2915797" cy="900947"/>
          </a:xfrm>
        </p:grpSpPr>
        <p:sp>
          <p:nvSpPr>
            <p:cNvPr id="30" name="等腰三角形 29"/>
            <p:cNvSpPr/>
            <p:nvPr/>
          </p:nvSpPr>
          <p:spPr>
            <a:xfrm flipV="1">
              <a:off x="5987845" y="398130"/>
              <a:ext cx="144363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5987845" y="715365"/>
              <a:ext cx="144363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38139" y="-41241"/>
              <a:ext cx="2915797" cy="4396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Список литературы</a:t>
              </a:r>
            </a:p>
          </p:txBody>
        </p:sp>
      </p:grpSp>
      <p:sp>
        <p:nvSpPr>
          <p:cNvPr id="100" name="Текстовое поле 99"/>
          <p:cNvSpPr txBox="1"/>
          <p:nvPr/>
        </p:nvSpPr>
        <p:spPr>
          <a:xfrm>
            <a:off x="4434840" y="2016125"/>
            <a:ext cx="7642225" cy="34715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  <a:hlinkClick r:id="rId3"/>
              </a:rPr>
              <a:t>https://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  <a:hlinkClick r:id="rId3"/>
              </a:rPr>
              <a:t>sibac.info/shcoolconf/natur/vii/32715</a:t>
            </a:r>
            <a:r>
              <a:rPr lang="ru-RU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  <a:hlinkClick r:id="rId4"/>
              </a:rPr>
              <a:t>https://www.ntv.ru/novosti/1265840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  <a:hlinkClick r:id="rId4"/>
              </a:rPr>
              <a:t>/</a:t>
            </a:r>
            <a:r>
              <a:rPr lang="ru-RU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https://studopedia.ru/2_13211_predmet-sistema-i-zadachi-trasologii-nauchnie-osnovi-trasologii.html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https://multiurok.ru/index.php/files/rezultaty-anketirovaniia-po-matematike.html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https://znanio.ru/media/issledovatelskaya-rabota-matematika-v-zhizni-cheloveka-2612585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charset="0"/>
              </a:rPr>
              <a:t>https://yandex.ru/images/search?img_url=https%3A%2F%2Ffsd.multiurok.ru%2Fhtml%2F2017%2F01%2F08%2Fs_5871eac370299%2Fimg21.jpg&amp;lr=76&amp;pos=11&amp;rpt=simage&amp;source=serp&amp;text=опрос%20про%20математику</a:t>
            </a:r>
            <a:endParaRPr lang="en-US" altLang="en-US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photo1702979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1494155"/>
            <a:ext cx="2251710" cy="2910205"/>
          </a:xfrm>
          <a:prstGeom prst="rect">
            <a:avLst/>
          </a:prstGeom>
        </p:spPr>
      </p:pic>
      <p:pic>
        <p:nvPicPr>
          <p:cNvPr id="3" name="Изображение 2" descr="photo17029633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345" y="1494155"/>
            <a:ext cx="2214245" cy="2909570"/>
          </a:xfrm>
          <a:prstGeom prst="rect">
            <a:avLst/>
          </a:prstGeom>
        </p:spPr>
      </p:pic>
      <p:pic>
        <p:nvPicPr>
          <p:cNvPr id="5" name="Изображение 4" descr="photo1702993391"/>
          <p:cNvPicPr>
            <a:picLocks noChangeAspect="1"/>
          </p:cNvPicPr>
          <p:nvPr/>
        </p:nvPicPr>
        <p:blipFill>
          <a:blip r:embed="rId4"/>
          <a:srcRect l="12881" t="38269" r="12551" b="37667"/>
          <a:stretch>
            <a:fillRect/>
          </a:stretch>
        </p:blipFill>
        <p:spPr>
          <a:xfrm>
            <a:off x="4446905" y="2038350"/>
            <a:ext cx="3298190" cy="236601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4446905" y="4839335"/>
            <a:ext cx="406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Топорова Даниэлла Витальевна 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89638256166</a:t>
            </a:r>
          </a:p>
          <a:p>
            <a:r>
              <a:rPr lang="en-US" altLang="en-US" sz="2000">
                <a:latin typeface="Times New Roman" panose="02020603050405020304" charset="0"/>
                <a:cs typeface="Times New Roman" panose="02020603050405020304" charset="0"/>
              </a:rPr>
              <a:t>top062007@gmail.com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8580120" y="4839335"/>
            <a:ext cx="406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>
                <a:latin typeface="Times New Roman" panose="02020603050405020304" charset="0"/>
                <a:cs typeface="Times New Roman" panose="02020603050405020304" charset="0"/>
              </a:rPr>
              <a:t>Гусарова Мария Эдуардовна</a:t>
            </a:r>
          </a:p>
          <a:p>
            <a:r>
              <a:rPr lang="ru-RU" altLang="ru-RU" sz="2000">
                <a:latin typeface="Times New Roman" panose="02020603050405020304" charset="0"/>
                <a:cs typeface="Times New Roman" panose="02020603050405020304" charset="0"/>
              </a:rPr>
              <a:t>89144116700</a:t>
            </a:r>
            <a:r>
              <a:rPr lang="en-US" altLang="ru-RU" sz="2000">
                <a:latin typeface="Times New Roman" panose="02020603050405020304" charset="0"/>
                <a:cs typeface="Times New Roman" panose="02020603050405020304" charset="0"/>
              </a:rPr>
              <a:t>ova20</a:t>
            </a:r>
            <a:r>
              <a:rPr lang="ru-RU" altLang="ru-RU" sz="2000">
                <a:latin typeface="Times New Roman" panose="02020603050405020304" charset="0"/>
                <a:cs typeface="Times New Roman" panose="02020603050405020304" charset="0"/>
              </a:rPr>
              <a:t>.02</a:t>
            </a:r>
          </a:p>
          <a:p>
            <a:r>
              <a:rPr lang="en-US" altLang="ru-RU" sz="2000">
                <a:latin typeface="Times New Roman" panose="02020603050405020304" charset="0"/>
                <a:cs typeface="Times New Roman" panose="02020603050405020304" charset="0"/>
              </a:rPr>
              <a:t>gussssarova20.02@gmail.com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13690" y="4839335"/>
            <a:ext cx="406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>
                <a:latin typeface="Times New Roman" panose="02020603050405020304" charset="0"/>
                <a:cs typeface="Times New Roman" panose="02020603050405020304" charset="0"/>
              </a:rPr>
              <a:t>Калина Анастасия Андреевна</a:t>
            </a:r>
          </a:p>
          <a:p>
            <a:r>
              <a:rPr lang="ru-RU" altLang="ru-RU" sz="2000">
                <a:latin typeface="Times New Roman" panose="02020603050405020304" charset="0"/>
                <a:cs typeface="Times New Roman" panose="02020603050405020304" charset="0"/>
              </a:rPr>
              <a:t>89644766477</a:t>
            </a:r>
          </a:p>
          <a:p>
            <a:r>
              <a:rPr lang="en-US" altLang="ru-RU" sz="2000">
                <a:latin typeface="Times New Roman" panose="02020603050405020304" charset="0"/>
                <a:cs typeface="Times New Roman" panose="02020603050405020304" charset="0"/>
              </a:rPr>
              <a:t>nastakalina0@gmail.com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5"/>
          <p:cNvGrpSpPr/>
          <p:nvPr/>
        </p:nvGrpSpPr>
        <p:grpSpPr>
          <a:xfrm>
            <a:off x="1406525" y="1408113"/>
            <a:ext cx="6450013" cy="2767012"/>
            <a:chOff x="2807207" y="2963988"/>
            <a:chExt cx="6449911" cy="2766239"/>
          </a:xfrm>
        </p:grpSpPr>
        <p:sp>
          <p:nvSpPr>
            <p:cNvPr id="2" name="Freeform 3"/>
            <p:cNvSpPr/>
            <p:nvPr/>
          </p:nvSpPr>
          <p:spPr>
            <a:xfrm>
              <a:off x="5998032" y="4946221"/>
              <a:ext cx="617528" cy="496749"/>
            </a:xfrm>
            <a:custGeom>
              <a:avLst/>
              <a:gdLst>
                <a:gd name="connsiteX0" fmla="*/ 617563 w 617563"/>
                <a:gd name="connsiteY0" fmla="*/ 496836 h 496836"/>
                <a:gd name="connsiteX1" fmla="*/ 0 w 617563"/>
                <a:gd name="connsiteY1" fmla="*/ 496836 h 496836"/>
                <a:gd name="connsiteX2" fmla="*/ 0 w 617563"/>
                <a:gd name="connsiteY2" fmla="*/ 0 h 496836"/>
                <a:gd name="connsiteX3" fmla="*/ 617563 w 617563"/>
                <a:gd name="connsiteY3" fmla="*/ 0 h 496836"/>
                <a:gd name="connsiteX4" fmla="*/ 617563 w 617563"/>
                <a:gd name="connsiteY4" fmla="*/ 496836 h 49683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17563" h="496836">
                  <a:moveTo>
                    <a:pt x="617563" y="496836"/>
                  </a:moveTo>
                  <a:lnTo>
                    <a:pt x="0" y="496836"/>
                  </a:lnTo>
                  <a:lnTo>
                    <a:pt x="0" y="0"/>
                  </a:lnTo>
                  <a:lnTo>
                    <a:pt x="617563" y="0"/>
                  </a:lnTo>
                  <a:lnTo>
                    <a:pt x="617563" y="496836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5577351" y="5382662"/>
              <a:ext cx="1460477" cy="120616"/>
            </a:xfrm>
            <a:custGeom>
              <a:avLst/>
              <a:gdLst>
                <a:gd name="connsiteX0" fmla="*/ 1461668 w 1461668"/>
                <a:gd name="connsiteY0" fmla="*/ 120726 h 120726"/>
                <a:gd name="connsiteX1" fmla="*/ 0 w 1461668"/>
                <a:gd name="connsiteY1" fmla="*/ 120726 h 120726"/>
                <a:gd name="connsiteX2" fmla="*/ 0 w 1461668"/>
                <a:gd name="connsiteY2" fmla="*/ 0 h 120726"/>
                <a:gd name="connsiteX3" fmla="*/ 1461668 w 1461668"/>
                <a:gd name="connsiteY3" fmla="*/ 0 h 120726"/>
                <a:gd name="connsiteX4" fmla="*/ 1461668 w 1461668"/>
                <a:gd name="connsiteY4" fmla="*/ 120726 h 12072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61668" h="120726">
                  <a:moveTo>
                    <a:pt x="1461668" y="120726"/>
                  </a:moveTo>
                  <a:lnTo>
                    <a:pt x="0" y="120726"/>
                  </a:lnTo>
                  <a:lnTo>
                    <a:pt x="0" y="0"/>
                  </a:lnTo>
                  <a:lnTo>
                    <a:pt x="1461668" y="0"/>
                  </a:lnTo>
                  <a:lnTo>
                    <a:pt x="1461668" y="120726"/>
                  </a:lnTo>
                </a:path>
              </a:pathLst>
            </a:custGeom>
            <a:solidFill>
              <a:srgbClr val="B6B2AB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2818320" y="5493756"/>
              <a:ext cx="6438798" cy="236471"/>
            </a:xfrm>
            <a:custGeom>
              <a:avLst/>
              <a:gdLst>
                <a:gd name="connsiteX0" fmla="*/ 6439102 w 6439103"/>
                <a:gd name="connsiteY0" fmla="*/ 236804 h 236804"/>
                <a:gd name="connsiteX1" fmla="*/ 0 w 6439103"/>
                <a:gd name="connsiteY1" fmla="*/ 236804 h 236804"/>
                <a:gd name="connsiteX2" fmla="*/ 0 w 6439103"/>
                <a:gd name="connsiteY2" fmla="*/ 0 h 236804"/>
                <a:gd name="connsiteX3" fmla="*/ 6439102 w 6439103"/>
                <a:gd name="connsiteY3" fmla="*/ 0 h 236804"/>
                <a:gd name="connsiteX4" fmla="*/ 6439102 w 6439103"/>
                <a:gd name="connsiteY4" fmla="*/ 236804 h 23680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439103" h="236804">
                  <a:moveTo>
                    <a:pt x="6439103" y="236804"/>
                  </a:moveTo>
                  <a:lnTo>
                    <a:pt x="0" y="236804"/>
                  </a:lnTo>
                  <a:lnTo>
                    <a:pt x="0" y="0"/>
                  </a:lnTo>
                  <a:lnTo>
                    <a:pt x="6439102" y="0"/>
                  </a:lnTo>
                  <a:lnTo>
                    <a:pt x="6439102" y="236804"/>
                  </a:lnTo>
                </a:path>
              </a:pathLst>
            </a:custGeom>
            <a:solidFill>
              <a:srgbClr val="8A8A8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>
              <a:off x="4685190" y="3003664"/>
              <a:ext cx="3244799" cy="2045716"/>
            </a:xfrm>
            <a:custGeom>
              <a:avLst/>
              <a:gdLst>
                <a:gd name="connsiteX0" fmla="*/ 3164319 w 3245701"/>
                <a:gd name="connsiteY0" fmla="*/ 2045792 h 2045792"/>
                <a:gd name="connsiteX1" fmla="*/ 81381 w 3245701"/>
                <a:gd name="connsiteY1" fmla="*/ 2045792 h 2045792"/>
                <a:gd name="connsiteX2" fmla="*/ 0 w 3245701"/>
                <a:gd name="connsiteY2" fmla="*/ 1964410 h 2045792"/>
                <a:gd name="connsiteX3" fmla="*/ 0 w 3245701"/>
                <a:gd name="connsiteY3" fmla="*/ 81381 h 2045792"/>
                <a:gd name="connsiteX4" fmla="*/ 81381 w 3245701"/>
                <a:gd name="connsiteY4" fmla="*/ 0 h 2045792"/>
                <a:gd name="connsiteX5" fmla="*/ 3164319 w 3245701"/>
                <a:gd name="connsiteY5" fmla="*/ 0 h 2045792"/>
                <a:gd name="connsiteX6" fmla="*/ 3245700 w 3245701"/>
                <a:gd name="connsiteY6" fmla="*/ 81381 h 2045792"/>
                <a:gd name="connsiteX7" fmla="*/ 3245700 w 3245701"/>
                <a:gd name="connsiteY7" fmla="*/ 1964410 h 2045792"/>
                <a:gd name="connsiteX8" fmla="*/ 3164319 w 3245701"/>
                <a:gd name="connsiteY8" fmla="*/ 2045792 h 204579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3245701" h="2045792">
                  <a:moveTo>
                    <a:pt x="3164319" y="2045792"/>
                  </a:moveTo>
                  <a:lnTo>
                    <a:pt x="81381" y="2045792"/>
                  </a:lnTo>
                  <a:cubicBezTo>
                    <a:pt x="36626" y="2045792"/>
                    <a:pt x="0" y="2009177"/>
                    <a:pt x="0" y="1964410"/>
                  </a:cubicBezTo>
                  <a:lnTo>
                    <a:pt x="0" y="81381"/>
                  </a:lnTo>
                  <a:cubicBezTo>
                    <a:pt x="0" y="36626"/>
                    <a:pt x="36626" y="0"/>
                    <a:pt x="81381" y="0"/>
                  </a:cubicBezTo>
                  <a:lnTo>
                    <a:pt x="3164319" y="0"/>
                  </a:lnTo>
                  <a:cubicBezTo>
                    <a:pt x="3209074" y="0"/>
                    <a:pt x="3245700" y="36626"/>
                    <a:pt x="3245700" y="81381"/>
                  </a:cubicBezTo>
                  <a:lnTo>
                    <a:pt x="3245700" y="1964410"/>
                  </a:lnTo>
                  <a:cubicBezTo>
                    <a:pt x="3245700" y="2009177"/>
                    <a:pt x="3209074" y="2045792"/>
                    <a:pt x="3164319" y="2045792"/>
                  </a:cubicBezTo>
                </a:path>
              </a:pathLst>
            </a:custGeom>
            <a:solidFill>
              <a:srgbClr val="13273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4842350" y="3152847"/>
              <a:ext cx="2925717" cy="1629908"/>
            </a:xfrm>
            <a:custGeom>
              <a:avLst/>
              <a:gdLst>
                <a:gd name="connsiteX0" fmla="*/ 2925305 w 2925305"/>
                <a:gd name="connsiteY0" fmla="*/ 1629816 h 1629816"/>
                <a:gd name="connsiteX1" fmla="*/ 0 w 2925305"/>
                <a:gd name="connsiteY1" fmla="*/ 1629816 h 1629816"/>
                <a:gd name="connsiteX2" fmla="*/ 0 w 2925305"/>
                <a:gd name="connsiteY2" fmla="*/ 0 h 1629816"/>
                <a:gd name="connsiteX3" fmla="*/ 2925305 w 2925305"/>
                <a:gd name="connsiteY3" fmla="*/ 0 h 1629816"/>
                <a:gd name="connsiteX4" fmla="*/ 2925305 w 2925305"/>
                <a:gd name="connsiteY4" fmla="*/ 1629816 h 16298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925305" h="1629816">
                  <a:moveTo>
                    <a:pt x="2925305" y="1629816"/>
                  </a:moveTo>
                  <a:lnTo>
                    <a:pt x="0" y="1629816"/>
                  </a:lnTo>
                  <a:lnTo>
                    <a:pt x="0" y="0"/>
                  </a:lnTo>
                  <a:lnTo>
                    <a:pt x="2925305" y="0"/>
                  </a:lnTo>
                  <a:lnTo>
                    <a:pt x="2925305" y="1629816"/>
                  </a:lnTo>
                </a:path>
              </a:pathLst>
            </a:custGeom>
            <a:solidFill>
              <a:srgbClr val="F1F6F4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3"/>
            <p:cNvSpPr/>
            <p:nvPr/>
          </p:nvSpPr>
          <p:spPr>
            <a:xfrm>
              <a:off x="3116765" y="5331876"/>
              <a:ext cx="1011221" cy="169815"/>
            </a:xfrm>
            <a:custGeom>
              <a:avLst/>
              <a:gdLst>
                <a:gd name="connsiteX0" fmla="*/ 1012050 w 1012050"/>
                <a:gd name="connsiteY0" fmla="*/ 169900 h 169900"/>
                <a:gd name="connsiteX1" fmla="*/ 0 w 1012050"/>
                <a:gd name="connsiteY1" fmla="*/ 169900 h 169900"/>
                <a:gd name="connsiteX2" fmla="*/ 0 w 1012050"/>
                <a:gd name="connsiteY2" fmla="*/ 0 h 169900"/>
                <a:gd name="connsiteX3" fmla="*/ 1012050 w 1012050"/>
                <a:gd name="connsiteY3" fmla="*/ 0 h 169900"/>
                <a:gd name="connsiteX4" fmla="*/ 1012050 w 1012050"/>
                <a:gd name="connsiteY4" fmla="*/ 169900 h 1699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12050" h="169900">
                  <a:moveTo>
                    <a:pt x="1012050" y="169900"/>
                  </a:moveTo>
                  <a:lnTo>
                    <a:pt x="0" y="169900"/>
                  </a:lnTo>
                  <a:lnTo>
                    <a:pt x="0" y="0"/>
                  </a:lnTo>
                  <a:lnTo>
                    <a:pt x="1012050" y="0"/>
                  </a:lnTo>
                  <a:lnTo>
                    <a:pt x="1012050" y="16990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3"/>
            <p:cNvSpPr/>
            <p:nvPr/>
          </p:nvSpPr>
          <p:spPr>
            <a:xfrm>
              <a:off x="3535858" y="5150952"/>
              <a:ext cx="192084" cy="190447"/>
            </a:xfrm>
            <a:custGeom>
              <a:avLst/>
              <a:gdLst>
                <a:gd name="connsiteX0" fmla="*/ 190957 w 190957"/>
                <a:gd name="connsiteY0" fmla="*/ 95478 h 190956"/>
                <a:gd name="connsiteX1" fmla="*/ 95478 w 190957"/>
                <a:gd name="connsiteY1" fmla="*/ 190956 h 190956"/>
                <a:gd name="connsiteX2" fmla="*/ 0 w 190957"/>
                <a:gd name="connsiteY2" fmla="*/ 95478 h 190956"/>
                <a:gd name="connsiteX3" fmla="*/ 95478 w 190957"/>
                <a:gd name="connsiteY3" fmla="*/ 0 h 190956"/>
                <a:gd name="connsiteX4" fmla="*/ 190957 w 190957"/>
                <a:gd name="connsiteY4" fmla="*/ 95478 h 1909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90957" h="190956">
                  <a:moveTo>
                    <a:pt x="190957" y="95478"/>
                  </a:moveTo>
                  <a:cubicBezTo>
                    <a:pt x="190957" y="148208"/>
                    <a:pt x="148209" y="190956"/>
                    <a:pt x="95478" y="190956"/>
                  </a:cubicBezTo>
                  <a:cubicBezTo>
                    <a:pt x="42748" y="190956"/>
                    <a:pt x="0" y="148208"/>
                    <a:pt x="0" y="95478"/>
                  </a:cubicBezTo>
                  <a:cubicBezTo>
                    <a:pt x="0" y="42748"/>
                    <a:pt x="42748" y="0"/>
                    <a:pt x="95478" y="0"/>
                  </a:cubicBezTo>
                  <a:cubicBezTo>
                    <a:pt x="148209" y="0"/>
                    <a:pt x="190957" y="42748"/>
                    <a:pt x="190957" y="95478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3"/>
            <p:cNvSpPr/>
            <p:nvPr/>
          </p:nvSpPr>
          <p:spPr>
            <a:xfrm>
              <a:off x="2904043" y="4293941"/>
              <a:ext cx="733413" cy="979213"/>
            </a:xfrm>
            <a:custGeom>
              <a:avLst/>
              <a:gdLst>
                <a:gd name="connsiteX0" fmla="*/ 11334 w 732358"/>
                <a:gd name="connsiteY0" fmla="*/ 11334 h 979119"/>
                <a:gd name="connsiteX1" fmla="*/ 721023 w 732358"/>
                <a:gd name="connsiteY1" fmla="*/ 967784 h 97911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32358" h="979119">
                  <a:moveTo>
                    <a:pt x="11334" y="11334"/>
                  </a:moveTo>
                  <a:lnTo>
                    <a:pt x="721023" y="967784"/>
                  </a:lnTo>
                </a:path>
              </a:pathLst>
            </a:custGeom>
            <a:ln w="2540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3"/>
            <p:cNvSpPr/>
            <p:nvPr/>
          </p:nvSpPr>
          <p:spPr>
            <a:xfrm>
              <a:off x="2953255" y="4270135"/>
              <a:ext cx="733413" cy="979214"/>
            </a:xfrm>
            <a:custGeom>
              <a:avLst/>
              <a:gdLst>
                <a:gd name="connsiteX0" fmla="*/ 11334 w 732345"/>
                <a:gd name="connsiteY0" fmla="*/ 11334 h 979119"/>
                <a:gd name="connsiteX1" fmla="*/ 721010 w 732345"/>
                <a:gd name="connsiteY1" fmla="*/ 967784 h 97911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32345" h="979119">
                  <a:moveTo>
                    <a:pt x="11334" y="11334"/>
                  </a:moveTo>
                  <a:lnTo>
                    <a:pt x="721010" y="967784"/>
                  </a:lnTo>
                </a:path>
              </a:pathLst>
            </a:custGeom>
            <a:ln w="2540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3"/>
            <p:cNvSpPr/>
            <p:nvPr/>
          </p:nvSpPr>
          <p:spPr>
            <a:xfrm>
              <a:off x="2921505" y="3352816"/>
              <a:ext cx="885811" cy="845902"/>
            </a:xfrm>
            <a:custGeom>
              <a:avLst/>
              <a:gdLst>
                <a:gd name="connsiteX0" fmla="*/ 874553 w 885888"/>
                <a:gd name="connsiteY0" fmla="*/ 11334 h 845769"/>
                <a:gd name="connsiteX1" fmla="*/ 11334 w 885888"/>
                <a:gd name="connsiteY1" fmla="*/ 834434 h 84576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85888" h="845769">
                  <a:moveTo>
                    <a:pt x="874553" y="11334"/>
                  </a:moveTo>
                  <a:lnTo>
                    <a:pt x="11334" y="834434"/>
                  </a:lnTo>
                </a:path>
              </a:pathLst>
            </a:custGeom>
            <a:ln w="2540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"/>
            <p:cNvSpPr/>
            <p:nvPr/>
          </p:nvSpPr>
          <p:spPr>
            <a:xfrm>
              <a:off x="2950080" y="3397254"/>
              <a:ext cx="887399" cy="845902"/>
            </a:xfrm>
            <a:custGeom>
              <a:avLst/>
              <a:gdLst>
                <a:gd name="connsiteX0" fmla="*/ 874566 w 885901"/>
                <a:gd name="connsiteY0" fmla="*/ 11334 h 845781"/>
                <a:gd name="connsiteX1" fmla="*/ 11334 w 885901"/>
                <a:gd name="connsiteY1" fmla="*/ 834446 h 84578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85901" h="845781">
                  <a:moveTo>
                    <a:pt x="874566" y="11334"/>
                  </a:moveTo>
                  <a:lnTo>
                    <a:pt x="11334" y="834446"/>
                  </a:lnTo>
                </a:path>
              </a:pathLst>
            </a:custGeom>
            <a:ln w="2540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"/>
            <p:cNvSpPr/>
            <p:nvPr/>
          </p:nvSpPr>
          <p:spPr>
            <a:xfrm>
              <a:off x="2807207" y="4133648"/>
              <a:ext cx="238121" cy="238058"/>
            </a:xfrm>
            <a:custGeom>
              <a:avLst/>
              <a:gdLst>
                <a:gd name="connsiteX0" fmla="*/ 238137 w 238137"/>
                <a:gd name="connsiteY0" fmla="*/ 119075 h 238150"/>
                <a:gd name="connsiteX1" fmla="*/ 119062 w 238137"/>
                <a:gd name="connsiteY1" fmla="*/ 238150 h 238150"/>
                <a:gd name="connsiteX2" fmla="*/ 0 w 238137"/>
                <a:gd name="connsiteY2" fmla="*/ 119075 h 238150"/>
                <a:gd name="connsiteX3" fmla="*/ 119062 w 238137"/>
                <a:gd name="connsiteY3" fmla="*/ 0 h 238150"/>
                <a:gd name="connsiteX4" fmla="*/ 238137 w 238137"/>
                <a:gd name="connsiteY4" fmla="*/ 119075 h 2381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38137" h="238150">
                  <a:moveTo>
                    <a:pt x="238137" y="119075"/>
                  </a:moveTo>
                  <a:cubicBezTo>
                    <a:pt x="238137" y="184836"/>
                    <a:pt x="184823" y="238150"/>
                    <a:pt x="119062" y="238150"/>
                  </a:cubicBezTo>
                  <a:cubicBezTo>
                    <a:pt x="53301" y="238150"/>
                    <a:pt x="0" y="184836"/>
                    <a:pt x="0" y="119075"/>
                  </a:cubicBezTo>
                  <a:cubicBezTo>
                    <a:pt x="0" y="53314"/>
                    <a:pt x="53301" y="0"/>
                    <a:pt x="119062" y="0"/>
                  </a:cubicBezTo>
                  <a:cubicBezTo>
                    <a:pt x="184823" y="0"/>
                    <a:pt x="238137" y="53314"/>
                    <a:pt x="238137" y="11907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3"/>
            <p:cNvSpPr/>
            <p:nvPr/>
          </p:nvSpPr>
          <p:spPr>
            <a:xfrm>
              <a:off x="4066075" y="3454388"/>
              <a:ext cx="263521" cy="261865"/>
            </a:xfrm>
            <a:custGeom>
              <a:avLst/>
              <a:gdLst>
                <a:gd name="connsiteX0" fmla="*/ 264147 w 264147"/>
                <a:gd name="connsiteY0" fmla="*/ 131026 h 262064"/>
                <a:gd name="connsiteX1" fmla="*/ 132067 w 264147"/>
                <a:gd name="connsiteY1" fmla="*/ 262064 h 262064"/>
                <a:gd name="connsiteX2" fmla="*/ 0 w 264147"/>
                <a:gd name="connsiteY2" fmla="*/ 131026 h 262064"/>
                <a:gd name="connsiteX3" fmla="*/ 132067 w 264147"/>
                <a:gd name="connsiteY3" fmla="*/ 0 h 262064"/>
                <a:gd name="connsiteX4" fmla="*/ 264147 w 264147"/>
                <a:gd name="connsiteY4" fmla="*/ 131026 h 26206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64147" h="262064">
                  <a:moveTo>
                    <a:pt x="264147" y="131026"/>
                  </a:moveTo>
                  <a:cubicBezTo>
                    <a:pt x="264147" y="203390"/>
                    <a:pt x="205016" y="262064"/>
                    <a:pt x="132067" y="262064"/>
                  </a:cubicBezTo>
                  <a:cubicBezTo>
                    <a:pt x="59131" y="262064"/>
                    <a:pt x="0" y="203390"/>
                    <a:pt x="0" y="131026"/>
                  </a:cubicBezTo>
                  <a:cubicBezTo>
                    <a:pt x="0" y="58661"/>
                    <a:pt x="59131" y="0"/>
                    <a:pt x="132067" y="0"/>
                  </a:cubicBezTo>
                  <a:cubicBezTo>
                    <a:pt x="205016" y="0"/>
                    <a:pt x="264147" y="58661"/>
                    <a:pt x="264147" y="131026"/>
                  </a:cubicBezTo>
                </a:path>
              </a:pathLst>
            </a:custGeom>
            <a:solidFill>
              <a:srgbClr val="FBEAA2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3"/>
            <p:cNvSpPr/>
            <p:nvPr/>
          </p:nvSpPr>
          <p:spPr>
            <a:xfrm>
              <a:off x="3567608" y="2963988"/>
              <a:ext cx="893748" cy="891926"/>
            </a:xfrm>
            <a:custGeom>
              <a:avLst/>
              <a:gdLst>
                <a:gd name="connsiteX0" fmla="*/ 893673 w 893673"/>
                <a:gd name="connsiteY0" fmla="*/ 373202 h 892340"/>
                <a:gd name="connsiteX1" fmla="*/ 458660 w 893673"/>
                <a:gd name="connsiteY1" fmla="*/ 225832 h 892340"/>
                <a:gd name="connsiteX2" fmla="*/ 260591 w 893673"/>
                <a:gd name="connsiteY2" fmla="*/ 11278 h 892340"/>
                <a:gd name="connsiteX3" fmla="*/ 199288 w 893673"/>
                <a:gd name="connsiteY3" fmla="*/ 11278 h 892340"/>
                <a:gd name="connsiteX4" fmla="*/ 88481 w 893673"/>
                <a:gd name="connsiteY4" fmla="*/ 119736 h 892340"/>
                <a:gd name="connsiteX5" fmla="*/ 88595 w 893673"/>
                <a:gd name="connsiteY5" fmla="*/ 119850 h 892340"/>
                <a:gd name="connsiteX6" fmla="*/ 11315 w 893673"/>
                <a:gd name="connsiteY6" fmla="*/ 197650 h 892340"/>
                <a:gd name="connsiteX7" fmla="*/ 11252 w 893673"/>
                <a:gd name="connsiteY7" fmla="*/ 258953 h 892340"/>
                <a:gd name="connsiteX8" fmla="*/ 225640 w 893673"/>
                <a:gd name="connsiteY8" fmla="*/ 457187 h 892340"/>
                <a:gd name="connsiteX9" fmla="*/ 372630 w 893673"/>
                <a:gd name="connsiteY9" fmla="*/ 892340 h 892340"/>
                <a:gd name="connsiteX10" fmla="*/ 612864 w 893673"/>
                <a:gd name="connsiteY10" fmla="*/ 659410 h 892340"/>
                <a:gd name="connsiteX11" fmla="*/ 614273 w 893673"/>
                <a:gd name="connsiteY11" fmla="*/ 660857 h 892340"/>
                <a:gd name="connsiteX12" fmla="*/ 893673 w 893673"/>
                <a:gd name="connsiteY12" fmla="*/ 373202 h 89234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</a:cxnLst>
              <a:rect l="l" t="t" r="r" b="b"/>
              <a:pathLst>
                <a:path w="893673" h="892340">
                  <a:moveTo>
                    <a:pt x="893673" y="373202"/>
                  </a:moveTo>
                  <a:lnTo>
                    <a:pt x="458660" y="225832"/>
                  </a:lnTo>
                  <a:cubicBezTo>
                    <a:pt x="458660" y="225832"/>
                    <a:pt x="284213" y="28905"/>
                    <a:pt x="260591" y="11278"/>
                  </a:cubicBezTo>
                  <a:cubicBezTo>
                    <a:pt x="224802" y="-15455"/>
                    <a:pt x="199288" y="11278"/>
                    <a:pt x="199288" y="11278"/>
                  </a:cubicBezTo>
                  <a:lnTo>
                    <a:pt x="88481" y="119736"/>
                  </a:lnTo>
                  <a:lnTo>
                    <a:pt x="88595" y="119850"/>
                  </a:lnTo>
                  <a:lnTo>
                    <a:pt x="11315" y="197650"/>
                  </a:lnTo>
                  <a:cubicBezTo>
                    <a:pt x="11315" y="197650"/>
                    <a:pt x="-15443" y="223126"/>
                    <a:pt x="11252" y="258953"/>
                  </a:cubicBezTo>
                  <a:cubicBezTo>
                    <a:pt x="28867" y="282575"/>
                    <a:pt x="225640" y="457187"/>
                    <a:pt x="225640" y="457187"/>
                  </a:cubicBezTo>
                  <a:lnTo>
                    <a:pt x="372630" y="892340"/>
                  </a:lnTo>
                  <a:lnTo>
                    <a:pt x="612864" y="659410"/>
                  </a:lnTo>
                  <a:lnTo>
                    <a:pt x="614273" y="660857"/>
                  </a:lnTo>
                  <a:lnTo>
                    <a:pt x="893673" y="37320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3"/>
            <p:cNvSpPr/>
            <p:nvPr/>
          </p:nvSpPr>
          <p:spPr>
            <a:xfrm>
              <a:off x="3618407" y="3214743"/>
              <a:ext cx="158747" cy="149183"/>
            </a:xfrm>
            <a:custGeom>
              <a:avLst/>
              <a:gdLst>
                <a:gd name="connsiteX0" fmla="*/ 6350 w 157353"/>
                <a:gd name="connsiteY0" fmla="*/ 6350 h 149148"/>
                <a:gd name="connsiteX1" fmla="*/ 151003 w 157353"/>
                <a:gd name="connsiteY1" fmla="*/ 142798 h 14914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57353" h="149148">
                  <a:moveTo>
                    <a:pt x="6350" y="6350"/>
                  </a:moveTo>
                  <a:lnTo>
                    <a:pt x="151003" y="142798"/>
                  </a:lnTo>
                </a:path>
              </a:pathLst>
            </a:custGeom>
            <a:ln w="12700">
              <a:solidFill>
                <a:srgbClr val="A3A29B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3"/>
            <p:cNvSpPr/>
            <p:nvPr/>
          </p:nvSpPr>
          <p:spPr>
            <a:xfrm>
              <a:off x="3661268" y="3167131"/>
              <a:ext cx="157161" cy="149183"/>
            </a:xfrm>
            <a:custGeom>
              <a:avLst/>
              <a:gdLst>
                <a:gd name="connsiteX0" fmla="*/ 6350 w 157353"/>
                <a:gd name="connsiteY0" fmla="*/ 6350 h 149136"/>
                <a:gd name="connsiteX1" fmla="*/ 151002 w 157353"/>
                <a:gd name="connsiteY1" fmla="*/ 142786 h 14913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57353" h="149136">
                  <a:moveTo>
                    <a:pt x="6350" y="6350"/>
                  </a:moveTo>
                  <a:lnTo>
                    <a:pt x="151002" y="142786"/>
                  </a:lnTo>
                </a:path>
              </a:pathLst>
            </a:custGeom>
            <a:ln w="12700">
              <a:solidFill>
                <a:srgbClr val="A3A29B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3"/>
            <p:cNvSpPr/>
            <p:nvPr/>
          </p:nvSpPr>
          <p:spPr>
            <a:xfrm>
              <a:off x="3712068" y="3116345"/>
              <a:ext cx="157161" cy="149183"/>
            </a:xfrm>
            <a:custGeom>
              <a:avLst/>
              <a:gdLst>
                <a:gd name="connsiteX0" fmla="*/ 6350 w 157353"/>
                <a:gd name="connsiteY0" fmla="*/ 6350 h 149148"/>
                <a:gd name="connsiteX1" fmla="*/ 151003 w 157353"/>
                <a:gd name="connsiteY1" fmla="*/ 142798 h 14914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57353" h="149148">
                  <a:moveTo>
                    <a:pt x="6350" y="6350"/>
                  </a:moveTo>
                  <a:lnTo>
                    <a:pt x="151003" y="142798"/>
                  </a:lnTo>
                </a:path>
              </a:pathLst>
            </a:custGeom>
            <a:ln w="12700">
              <a:solidFill>
                <a:srgbClr val="A3A29B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3"/>
            <p:cNvSpPr/>
            <p:nvPr/>
          </p:nvSpPr>
          <p:spPr>
            <a:xfrm>
              <a:off x="3764455" y="3067146"/>
              <a:ext cx="157160" cy="149183"/>
            </a:xfrm>
            <a:custGeom>
              <a:avLst/>
              <a:gdLst>
                <a:gd name="connsiteX0" fmla="*/ 6350 w 157365"/>
                <a:gd name="connsiteY0" fmla="*/ 6350 h 149136"/>
                <a:gd name="connsiteX1" fmla="*/ 151015 w 157365"/>
                <a:gd name="connsiteY1" fmla="*/ 142786 h 14913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57365" h="149136">
                  <a:moveTo>
                    <a:pt x="6350" y="6350"/>
                  </a:moveTo>
                  <a:lnTo>
                    <a:pt x="151015" y="142786"/>
                  </a:lnTo>
                </a:path>
              </a:pathLst>
            </a:custGeom>
            <a:ln w="12700">
              <a:solidFill>
                <a:srgbClr val="A3A29B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3"/>
            <p:cNvSpPr/>
            <p:nvPr/>
          </p:nvSpPr>
          <p:spPr>
            <a:xfrm>
              <a:off x="3813666" y="3025883"/>
              <a:ext cx="152398" cy="153945"/>
            </a:xfrm>
            <a:custGeom>
              <a:avLst/>
              <a:gdLst>
                <a:gd name="connsiteX0" fmla="*/ 6350 w 153250"/>
                <a:gd name="connsiteY0" fmla="*/ 6350 h 153377"/>
                <a:gd name="connsiteX1" fmla="*/ 146900 w 153250"/>
                <a:gd name="connsiteY1" fmla="*/ 147027 h 15337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53250" h="153377">
                  <a:moveTo>
                    <a:pt x="6350" y="6350"/>
                  </a:moveTo>
                  <a:lnTo>
                    <a:pt x="146900" y="147027"/>
                  </a:lnTo>
                </a:path>
              </a:pathLst>
            </a:custGeom>
            <a:ln w="12700">
              <a:solidFill>
                <a:srgbClr val="A3A29B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429" name="组合 35"/>
          <p:cNvGrpSpPr/>
          <p:nvPr/>
        </p:nvGrpSpPr>
        <p:grpSpPr>
          <a:xfrm>
            <a:off x="1179513" y="4908550"/>
            <a:ext cx="9574212" cy="1291546"/>
            <a:chOff x="1325300" y="4955464"/>
            <a:chExt cx="9574348" cy="1292743"/>
          </a:xfrm>
        </p:grpSpPr>
        <p:sp>
          <p:nvSpPr>
            <p:cNvPr id="17430" name="文本框 26"/>
            <p:cNvSpPr txBox="1"/>
            <p:nvPr/>
          </p:nvSpPr>
          <p:spPr>
            <a:xfrm>
              <a:off x="1325300" y="4955464"/>
              <a:ext cx="3556051" cy="3686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ru-RU" altLang="zh-CN" sz="1800" dirty="0">
                  <a:solidFill>
                    <a:srgbClr val="262626"/>
                  </a:solidFill>
                  <a:latin typeface="Times New Roman" panose="02020603050405020304" charset="0"/>
                  <a:ea typeface="Microsoft YaHei" panose="020B0503020204020204" pitchFamily="34" charset="-122"/>
                  <a:cs typeface="Times New Roman" panose="02020603050405020304" charset="0"/>
                </a:rPr>
                <a:t>Цитата </a:t>
              </a:r>
            </a:p>
          </p:txBody>
        </p:sp>
        <p:sp>
          <p:nvSpPr>
            <p:cNvPr id="17431" name="矩形 27"/>
            <p:cNvSpPr/>
            <p:nvPr/>
          </p:nvSpPr>
          <p:spPr>
            <a:xfrm>
              <a:off x="1406769" y="5528721"/>
              <a:ext cx="9492879" cy="71948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</a:pPr>
              <a:r>
                <a:rPr lang="ru-RU" altLang="zh-CN" sz="1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Фундаментальные науки поддерживают все</a:t>
              </a:r>
            </a:p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</a:pPr>
              <a:r>
                <a:rPr lang="ru-RU" altLang="zh-CN" sz="1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остальные, и математика одна из них</a:t>
              </a:r>
            </a:p>
          </p:txBody>
        </p:sp>
      </p:grpSp>
      <p:grpSp>
        <p:nvGrpSpPr>
          <p:cNvPr id="17432" name="组合 32"/>
          <p:cNvGrpSpPr/>
          <p:nvPr/>
        </p:nvGrpSpPr>
        <p:grpSpPr>
          <a:xfrm>
            <a:off x="5364163" y="0"/>
            <a:ext cx="1292225" cy="860425"/>
            <a:chOff x="5364480" y="0"/>
            <a:chExt cx="1292352" cy="859706"/>
          </a:xfrm>
        </p:grpSpPr>
        <p:sp>
          <p:nvSpPr>
            <p:cNvPr id="34" name="等腰三角形 33"/>
            <p:cNvSpPr/>
            <p:nvPr/>
          </p:nvSpPr>
          <p:spPr>
            <a:xfrm flipV="1">
              <a:off x="5963026" y="398130"/>
              <a:ext cx="144477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flipV="1">
              <a:off x="5963026" y="715365"/>
              <a:ext cx="144477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4480" y="0"/>
              <a:ext cx="1292352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Цитата</a:t>
              </a:r>
            </a:p>
          </p:txBody>
        </p:sp>
      </p:grpSp>
      <p:pic>
        <p:nvPicPr>
          <p:cNvPr id="7" name="Изображение 6" descr="x_9502c9f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65" y="1628140"/>
            <a:ext cx="2813685" cy="1550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6"/>
          <p:cNvGrpSpPr/>
          <p:nvPr/>
        </p:nvGrpSpPr>
        <p:grpSpPr>
          <a:xfrm>
            <a:off x="1741488" y="1949450"/>
            <a:ext cx="4574540" cy="1926590"/>
            <a:chOff x="1325300" y="4931080"/>
            <a:chExt cx="3804174" cy="1925460"/>
          </a:xfrm>
        </p:grpSpPr>
        <p:sp>
          <p:nvSpPr>
            <p:cNvPr id="25603" name="文本框 17"/>
            <p:cNvSpPr txBox="1"/>
            <p:nvPr/>
          </p:nvSpPr>
          <p:spPr>
            <a:xfrm>
              <a:off x="1325300" y="4931080"/>
              <a:ext cx="3556512" cy="4601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ru-RU" altLang="zh-CN" sz="2400" dirty="0">
                  <a:solidFill>
                    <a:srgbClr val="262626"/>
                  </a:solidFill>
                  <a:latin typeface="Times New Roman" panose="02020603050405020304" charset="0"/>
                  <a:ea typeface="Microsoft YaHei" panose="020B0503020204020204" pitchFamily="34" charset="-122"/>
                  <a:cs typeface="Times New Roman" panose="02020603050405020304" charset="0"/>
                </a:rPr>
                <a:t>Цель проекта:</a:t>
              </a:r>
            </a:p>
          </p:txBody>
        </p:sp>
        <p:sp>
          <p:nvSpPr>
            <p:cNvPr id="25604" name="矩形 18"/>
            <p:cNvSpPr/>
            <p:nvPr/>
          </p:nvSpPr>
          <p:spPr>
            <a:xfrm>
              <a:off x="1406622" y="5528899"/>
              <a:ext cx="3722852" cy="1327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defTabSz="1216025">
                <a:lnSpc>
                  <a:spcPct val="120000"/>
                </a:lnSpc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zh-CN" sz="1800" dirty="0">
                  <a:solidFill>
                    <a:srgbClr val="000000"/>
                  </a:solidFill>
                  <a:latin typeface="Times New Roman" panose="02020603050405020304" charset="0"/>
                  <a:ea typeface="Microsoft YaHei" panose="020B0503020204020204" pitchFamily="34" charset="-122"/>
                  <a:cs typeface="Times New Roman" panose="02020603050405020304" charset="0"/>
                  <a:sym typeface="Arial" panose="020B0604020202020204" pitchFamily="34" charset="0"/>
                </a:rPr>
                <a:t>Сегодня мы докажем, что в профессии юриста нужны не только знания законов и умения их применять, но и математические навыки и логика.</a:t>
              </a:r>
            </a:p>
          </p:txBody>
        </p:sp>
      </p:grpSp>
      <p:grpSp>
        <p:nvGrpSpPr>
          <p:cNvPr id="25605" name="组合 5"/>
          <p:cNvGrpSpPr/>
          <p:nvPr/>
        </p:nvGrpSpPr>
        <p:grpSpPr>
          <a:xfrm>
            <a:off x="5327650" y="0"/>
            <a:ext cx="1477963" cy="860425"/>
            <a:chOff x="5327904" y="0"/>
            <a:chExt cx="1476936" cy="859706"/>
          </a:xfrm>
        </p:grpSpPr>
        <p:sp>
          <p:nvSpPr>
            <p:cNvPr id="7" name="等腰三角形 6"/>
            <p:cNvSpPr/>
            <p:nvPr/>
          </p:nvSpPr>
          <p:spPr>
            <a:xfrm flipV="1">
              <a:off x="5987845" y="398130"/>
              <a:ext cx="144363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5987845" y="715365"/>
              <a:ext cx="144363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27904" y="0"/>
              <a:ext cx="1476936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Цель</a:t>
              </a:r>
            </a:p>
          </p:txBody>
        </p:sp>
      </p:grpSp>
      <p:pic>
        <p:nvPicPr>
          <p:cNvPr id="2" name="Изображение 1" descr="photo1702900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575" y="1615440"/>
            <a:ext cx="4163060" cy="471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5025" y="0"/>
            <a:ext cx="5316538" cy="427038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961880" cy="102171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Задачи</a:t>
            </a:r>
          </a:p>
        </p:txBody>
      </p:sp>
      <p:sp>
        <p:nvSpPr>
          <p:cNvPr id="5125" name="文本框 128"/>
          <p:cNvSpPr txBox="1"/>
          <p:nvPr/>
        </p:nvSpPr>
        <p:spPr>
          <a:xfrm>
            <a:off x="4645025" y="2883218"/>
            <a:ext cx="1441450" cy="39878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ru-RU" altLang="zh-CN" sz="2000" dirty="0">
                <a:solidFill>
                  <a:srgbClr val="FFFFFF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Задача 2</a:t>
            </a:r>
          </a:p>
        </p:txBody>
      </p:sp>
      <p:sp>
        <p:nvSpPr>
          <p:cNvPr id="5126" name="文本框 128"/>
          <p:cNvSpPr txBox="1"/>
          <p:nvPr/>
        </p:nvSpPr>
        <p:spPr>
          <a:xfrm>
            <a:off x="700723" y="1786890"/>
            <a:ext cx="1441450" cy="39878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ru-RU" altLang="zh-CN" sz="2000" dirty="0">
                <a:solidFill>
                  <a:srgbClr val="FFFFFF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Задача 1</a:t>
            </a:r>
          </a:p>
        </p:txBody>
      </p:sp>
      <p:sp>
        <p:nvSpPr>
          <p:cNvPr id="5127" name="文本框 128"/>
          <p:cNvSpPr txBox="1"/>
          <p:nvPr/>
        </p:nvSpPr>
        <p:spPr>
          <a:xfrm>
            <a:off x="8418195" y="3733800"/>
            <a:ext cx="1316038" cy="39878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ru-RU" altLang="zh-CN" sz="2000" dirty="0">
                <a:solidFill>
                  <a:srgbClr val="FFFFFF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Задача 3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59715" y="2494915"/>
            <a:ext cx="27082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Узнать, как математика совмещается с юриспруденцией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001135" y="3634740"/>
            <a:ext cx="2728595" cy="25253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Изучить значимость математики в отраслях юриспруденции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905115" y="4382770"/>
            <a:ext cx="3698875" cy="1029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Выявить надобность математики  юристам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07613" y="1816100"/>
            <a:ext cx="2084388" cy="5041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07613" y="731838"/>
            <a:ext cx="208438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7" name="文本框 6"/>
          <p:cNvSpPr txBox="1"/>
          <p:nvPr/>
        </p:nvSpPr>
        <p:spPr>
          <a:xfrm>
            <a:off x="10009188" y="727075"/>
            <a:ext cx="22955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ru-RU" altLang="zh-CN" sz="2000" dirty="0">
                <a:solidFill>
                  <a:srgbClr val="000000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Задача</a:t>
            </a:r>
          </a:p>
        </p:txBody>
      </p:sp>
      <p:sp>
        <p:nvSpPr>
          <p:cNvPr id="6148" name="文本框 128"/>
          <p:cNvSpPr txBox="1"/>
          <p:nvPr/>
        </p:nvSpPr>
        <p:spPr>
          <a:xfrm>
            <a:off x="3825875" y="2684780"/>
            <a:ext cx="4719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ru-RU" altLang="zh-CN" sz="2400" dirty="0">
                <a:solidFill>
                  <a:srgbClr val="000000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Как математика совмещается с юриспруденцией</a:t>
            </a:r>
          </a:p>
        </p:txBody>
      </p:sp>
      <p:sp>
        <p:nvSpPr>
          <p:cNvPr id="10" name="等腰三角形 9"/>
          <p:cNvSpPr/>
          <p:nvPr/>
        </p:nvSpPr>
        <p:spPr>
          <a:xfrm rot="5400000">
            <a:off x="3004344" y="2709069"/>
            <a:ext cx="496888" cy="78105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1" name="文本框 10"/>
          <p:cNvSpPr txBox="1"/>
          <p:nvPr/>
        </p:nvSpPr>
        <p:spPr>
          <a:xfrm>
            <a:off x="9883775" y="1125855"/>
            <a:ext cx="1631315" cy="8338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0000" dirty="0">
                <a:solidFill>
                  <a:srgbClr val="FFFFFF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066800" y="2181225"/>
            <a:ext cx="10148888" cy="6699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7" name="等腰三角形 26"/>
          <p:cNvSpPr/>
          <p:nvPr/>
        </p:nvSpPr>
        <p:spPr>
          <a:xfrm flipV="1">
            <a:off x="1779588" y="3076575"/>
            <a:ext cx="403225" cy="349250"/>
          </a:xfrm>
          <a:prstGeom prst="triangl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flipV="1">
            <a:off x="4438650" y="3076575"/>
            <a:ext cx="403225" cy="349250"/>
          </a:xfrm>
          <a:prstGeom prst="triangl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flipV="1">
            <a:off x="7229475" y="3076575"/>
            <a:ext cx="404813" cy="349250"/>
          </a:xfrm>
          <a:prstGeom prst="triangl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flipV="1">
            <a:off x="10009188" y="3076575"/>
            <a:ext cx="403225" cy="349250"/>
          </a:xfrm>
          <a:prstGeom prst="triangl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cxnSp>
        <p:nvCxnSpPr>
          <p:cNvPr id="7186" name="直接连接符 38"/>
          <p:cNvCxnSpPr/>
          <p:nvPr/>
        </p:nvCxnSpPr>
        <p:spPr>
          <a:xfrm flipV="1">
            <a:off x="3194050" y="3786188"/>
            <a:ext cx="0" cy="14589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87" name="直接连接符 39"/>
          <p:cNvCxnSpPr/>
          <p:nvPr/>
        </p:nvCxnSpPr>
        <p:spPr>
          <a:xfrm flipV="1">
            <a:off x="5981700" y="3786188"/>
            <a:ext cx="0" cy="14589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88" name="直接连接符 40"/>
          <p:cNvCxnSpPr/>
          <p:nvPr/>
        </p:nvCxnSpPr>
        <p:spPr>
          <a:xfrm flipV="1">
            <a:off x="8775700" y="3786188"/>
            <a:ext cx="0" cy="14589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189" name="组合 64"/>
          <p:cNvGrpSpPr/>
          <p:nvPr/>
        </p:nvGrpSpPr>
        <p:grpSpPr>
          <a:xfrm>
            <a:off x="5364163" y="0"/>
            <a:ext cx="1292225" cy="860425"/>
            <a:chOff x="5364480" y="0"/>
            <a:chExt cx="1292352" cy="859706"/>
          </a:xfrm>
        </p:grpSpPr>
        <p:sp>
          <p:nvSpPr>
            <p:cNvPr id="66" name="等腰三角形 65"/>
            <p:cNvSpPr/>
            <p:nvPr/>
          </p:nvSpPr>
          <p:spPr>
            <a:xfrm flipV="1">
              <a:off x="5963026" y="398130"/>
              <a:ext cx="144477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flipV="1">
              <a:off x="5963026" y="715365"/>
              <a:ext cx="144477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364480" y="0"/>
              <a:ext cx="1292352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Задача 1</a:t>
              </a:r>
            </a:p>
          </p:txBody>
        </p:sp>
      </p:grpSp>
      <p:sp>
        <p:nvSpPr>
          <p:cNvPr id="3" name="Текстовое поле 2"/>
          <p:cNvSpPr txBox="1"/>
          <p:nvPr/>
        </p:nvSpPr>
        <p:spPr>
          <a:xfrm>
            <a:off x="1842135" y="2376170"/>
            <a:ext cx="4120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438650" y="2376170"/>
            <a:ext cx="39801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7297420" y="2369820"/>
            <a:ext cx="3918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0009505" y="231711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33425" y="3919855"/>
            <a:ext cx="2787650" cy="11925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Математика помогает мыслить теоретически, выделять главное и находить общее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54425" y="3919855"/>
            <a:ext cx="230822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Анализ и логика являются важнейшими инструментами юриста</a:t>
            </a: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6243320" y="3919855"/>
            <a:ext cx="2270125" cy="1049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Теория вероятности также используется юристами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9104630" y="3919855"/>
            <a:ext cx="2353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Юристы рассчитывают математическое ожидание исхода дела.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07613" y="1816100"/>
            <a:ext cx="2084388" cy="5041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07613" y="731838"/>
            <a:ext cx="208438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1" name="文本框 6"/>
          <p:cNvSpPr txBox="1"/>
          <p:nvPr/>
        </p:nvSpPr>
        <p:spPr>
          <a:xfrm>
            <a:off x="10107613" y="732155"/>
            <a:ext cx="22955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ru-RU" altLang="zh-CN" sz="2000" dirty="0">
                <a:solidFill>
                  <a:srgbClr val="000000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Задача</a:t>
            </a:r>
          </a:p>
        </p:txBody>
      </p:sp>
      <p:sp>
        <p:nvSpPr>
          <p:cNvPr id="12292" name="文本框 10"/>
          <p:cNvSpPr txBox="1"/>
          <p:nvPr/>
        </p:nvSpPr>
        <p:spPr>
          <a:xfrm>
            <a:off x="9756775" y="1250950"/>
            <a:ext cx="5345430" cy="8799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buFont typeface="Arial" panose="020B0604020202020204" pitchFamily="34" charset="0"/>
            </a:pPr>
            <a:r>
              <a:rPr lang="ru-RU" altLang="en-US" sz="40000" dirty="0">
                <a:solidFill>
                  <a:srgbClr val="FFFFFF"/>
                </a:solidFill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12293" name="文本框 128"/>
          <p:cNvSpPr txBox="1"/>
          <p:nvPr/>
        </p:nvSpPr>
        <p:spPr>
          <a:xfrm>
            <a:off x="3888105" y="2780030"/>
            <a:ext cx="4914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ru-RU" altLang="zh-CN" sz="2400" dirty="0">
                <a:solidFill>
                  <a:srgbClr val="000000"/>
                </a:solidFill>
                <a:latin typeface="Times New Roman" panose="02020603050405020304" charset="0"/>
                <a:ea typeface="Microsoft YaHei" panose="020B0503020204020204" pitchFamily="34" charset="-122"/>
                <a:cs typeface="Times New Roman" panose="02020603050405020304" charset="0"/>
              </a:rPr>
              <a:t>Значимость математики в отраслях юриспруденции</a:t>
            </a:r>
          </a:p>
        </p:txBody>
      </p:sp>
      <p:sp>
        <p:nvSpPr>
          <p:cNvPr id="14" name="等腰三角形 13"/>
          <p:cNvSpPr/>
          <p:nvPr/>
        </p:nvSpPr>
        <p:spPr>
          <a:xfrm rot="5400000">
            <a:off x="3004344" y="2709069"/>
            <a:ext cx="496888" cy="78105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538" y="1955800"/>
            <a:ext cx="4857750" cy="3240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8" name="组合 7"/>
          <p:cNvGrpSpPr/>
          <p:nvPr/>
        </p:nvGrpSpPr>
        <p:grpSpPr>
          <a:xfrm>
            <a:off x="6143625" y="2934970"/>
            <a:ext cx="930274" cy="1061720"/>
            <a:chOff x="3635896" y="2092618"/>
            <a:chExt cx="1130423" cy="1139048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3778638" y="2165641"/>
              <a:ext cx="1060704" cy="914658"/>
            </a:xfrm>
            <a:prstGeom prst="triangl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562873" y="2243985"/>
              <a:ext cx="1060704" cy="914658"/>
            </a:xfrm>
            <a:prstGeom prst="triangl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074218" y="2206308"/>
            <a:ext cx="511746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+mn-ea"/>
              </a:rPr>
              <a:t>Основные отрасли юриспруденции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+mn-ea"/>
              </a:rPr>
              <a:t> 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grpSp>
        <p:nvGrpSpPr>
          <p:cNvPr id="24583" name="组合 17"/>
          <p:cNvGrpSpPr/>
          <p:nvPr/>
        </p:nvGrpSpPr>
        <p:grpSpPr>
          <a:xfrm>
            <a:off x="3512820" y="0"/>
            <a:ext cx="5347335" cy="860425"/>
            <a:chOff x="3514335" y="0"/>
            <a:chExt cx="5343619" cy="859706"/>
          </a:xfrm>
        </p:grpSpPr>
        <p:sp>
          <p:nvSpPr>
            <p:cNvPr id="19" name="等腰三角形 18"/>
            <p:cNvSpPr/>
            <p:nvPr/>
          </p:nvSpPr>
          <p:spPr>
            <a:xfrm flipV="1">
              <a:off x="5987845" y="398130"/>
              <a:ext cx="144363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87845" y="715365"/>
              <a:ext cx="144363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514335" y="0"/>
              <a:ext cx="5343619" cy="4396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Основные отрасли юриспруденции</a:t>
              </a:r>
            </a:p>
          </p:txBody>
        </p:sp>
      </p:grpSp>
      <p:sp>
        <p:nvSpPr>
          <p:cNvPr id="2" name="Текстовое поле 1"/>
          <p:cNvSpPr txBox="1"/>
          <p:nvPr/>
        </p:nvSpPr>
        <p:spPr>
          <a:xfrm>
            <a:off x="7733665" y="3006090"/>
            <a:ext cx="4064000" cy="1614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Конституционное право;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Административное право;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Уголовное право;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Гражданское право.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0925" y="1995488"/>
            <a:ext cx="4125913" cy="6461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Логика толкования</a:t>
            </a:r>
          </a:p>
        </p:txBody>
      </p:sp>
      <p:sp>
        <p:nvSpPr>
          <p:cNvPr id="7" name="矩形 6"/>
          <p:cNvSpPr/>
          <p:nvPr/>
        </p:nvSpPr>
        <p:spPr>
          <a:xfrm>
            <a:off x="6556375" y="1995488"/>
            <a:ext cx="4125913" cy="6461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Логика аргументации</a:t>
            </a:r>
          </a:p>
        </p:txBody>
      </p:sp>
      <p:grpSp>
        <p:nvGrpSpPr>
          <p:cNvPr id="9227" name="组合 15"/>
          <p:cNvGrpSpPr/>
          <p:nvPr/>
        </p:nvGrpSpPr>
        <p:grpSpPr>
          <a:xfrm>
            <a:off x="5364163" y="0"/>
            <a:ext cx="1292225" cy="860425"/>
            <a:chOff x="5364480" y="0"/>
            <a:chExt cx="1292352" cy="859706"/>
          </a:xfrm>
        </p:grpSpPr>
        <p:sp>
          <p:nvSpPr>
            <p:cNvPr id="17" name="等腰三角形 16"/>
            <p:cNvSpPr/>
            <p:nvPr/>
          </p:nvSpPr>
          <p:spPr>
            <a:xfrm flipV="1">
              <a:off x="5963026" y="398130"/>
              <a:ext cx="144477" cy="14434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5963026" y="715365"/>
              <a:ext cx="144477" cy="14434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64480" y="0"/>
              <a:ext cx="1292352" cy="4393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charset="0"/>
                  <a:ea typeface="+mn-ea"/>
                  <a:cs typeface="Times New Roman" panose="02020603050405020304" charset="0"/>
                  <a:sym typeface="+mn-ea"/>
                </a:rPr>
                <a:t>Логика</a:t>
              </a:r>
            </a:p>
          </p:txBody>
        </p:sp>
      </p:grpSp>
      <p:sp>
        <p:nvSpPr>
          <p:cNvPr id="4" name="Текстовое поле 3"/>
          <p:cNvSpPr txBox="1"/>
          <p:nvPr/>
        </p:nvSpPr>
        <p:spPr>
          <a:xfrm>
            <a:off x="6618605" y="2985770"/>
            <a:ext cx="406400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Это логический процесс рассуждений, при котором обосновывается истинность суждения с помощью каких либо аргументов.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196340" y="2985770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- Это анализ текстов основанный на логических принципах и правилах. Он используется для интерпретации различных видов информации и позволяет выявить глубинные смыслы и идеи.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397</Words>
  <Application>Microsoft Office PowerPoint</Application>
  <PresentationFormat>Произвольный</PresentationFormat>
  <Paragraphs>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方嘉琪</dc:creator>
  <cp:lastModifiedBy>Анна</cp:lastModifiedBy>
  <cp:revision>25</cp:revision>
  <dcterms:created xsi:type="dcterms:W3CDTF">2015-11-21T02:30:00Z</dcterms:created>
  <dcterms:modified xsi:type="dcterms:W3CDTF">2023-12-20T00:06:37Z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1049-12.2.0.13359</vt:lpwstr>
  </property>
  <property fmtid="{D5CDD505-2E9C-101B-9397-08002B2CF9AE}" pid="3" name="ICV">
    <vt:lpwstr>5552195DEDC0486D96BA9848CE2DAF00_13</vt:lpwstr>
  </property>
</Properties>
</file>