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68" r:id="rId4"/>
  </p:sldMasterIdLst>
  <p:notesMasterIdLst>
    <p:notesMasterId r:id="rId20"/>
  </p:notesMasterIdLst>
  <p:handoutMasterIdLst>
    <p:handoutMasterId r:id="rId21"/>
  </p:handoutMasterIdLst>
  <p:sldIdLst>
    <p:sldId id="3825" r:id="rId5"/>
    <p:sldId id="3827" r:id="rId6"/>
    <p:sldId id="3826" r:id="rId7"/>
    <p:sldId id="3794" r:id="rId8"/>
    <p:sldId id="3835" r:id="rId9"/>
    <p:sldId id="3837" r:id="rId10"/>
    <p:sldId id="3832" r:id="rId11"/>
    <p:sldId id="3842" r:id="rId12"/>
    <p:sldId id="3833" r:id="rId13"/>
    <p:sldId id="3836" r:id="rId14"/>
    <p:sldId id="3830" r:id="rId15"/>
    <p:sldId id="3839" r:id="rId16"/>
    <p:sldId id="3840" r:id="rId17"/>
    <p:sldId id="3841" r:id="rId18"/>
    <p:sldId id="3843" r:id="rId1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0" userDrawn="1">
          <p15:clr>
            <a:srgbClr val="A4A3A4"/>
          </p15:clr>
        </p15:guide>
        <p15:guide id="2" orient="horz" pos="3408" userDrawn="1">
          <p15:clr>
            <a:srgbClr val="A4A3A4"/>
          </p15:clr>
        </p15:guide>
        <p15:guide id="3" pos="6936" userDrawn="1">
          <p15:clr>
            <a:srgbClr val="A4A3A4"/>
          </p15:clr>
        </p15:guide>
        <p15:guide id="4" pos="7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32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2" y="486"/>
      </p:cViewPr>
      <p:guideLst>
        <p:guide orient="horz" pos="1200"/>
        <p:guide orient="horz" pos="3408"/>
        <p:guide pos="6936"/>
        <p:guide pos="74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6" d="100"/>
          <a:sy n="96" d="100"/>
        </p:scale>
        <p:origin x="3558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 /><Relationship Id="rId13" Type="http://schemas.openxmlformats.org/officeDocument/2006/relationships/slide" Target="slides/slide9.xml" /><Relationship Id="rId18" Type="http://schemas.openxmlformats.org/officeDocument/2006/relationships/slide" Target="slides/slide14.xml" /><Relationship Id="rId26" Type="http://schemas.microsoft.com/office/2018/10/relationships/authors" Target="authors.xml" /><Relationship Id="rId3" Type="http://schemas.openxmlformats.org/officeDocument/2006/relationships/customXml" Target="../customXml/item3.xml" /><Relationship Id="rId21" Type="http://schemas.openxmlformats.org/officeDocument/2006/relationships/handoutMaster" Target="handoutMasters/handoutMaster1.xml" /><Relationship Id="rId7" Type="http://schemas.openxmlformats.org/officeDocument/2006/relationships/slide" Target="slides/slide3.xml" /><Relationship Id="rId12" Type="http://schemas.openxmlformats.org/officeDocument/2006/relationships/slide" Target="slides/slide8.xml" /><Relationship Id="rId17" Type="http://schemas.openxmlformats.org/officeDocument/2006/relationships/slide" Target="slides/slide13.xml" /><Relationship Id="rId25" Type="http://schemas.openxmlformats.org/officeDocument/2006/relationships/tableStyles" Target="tableStyles.xml" /><Relationship Id="rId2" Type="http://schemas.openxmlformats.org/officeDocument/2006/relationships/customXml" Target="../customXml/item2.xml" /><Relationship Id="rId16" Type="http://schemas.openxmlformats.org/officeDocument/2006/relationships/slide" Target="slides/slide12.xml" /><Relationship Id="rId20" Type="http://schemas.openxmlformats.org/officeDocument/2006/relationships/notesMaster" Target="notesMasters/notesMaster1.xml" /><Relationship Id="rId1" Type="http://schemas.openxmlformats.org/officeDocument/2006/relationships/customXml" Target="../customXml/item1.xml" /><Relationship Id="rId6" Type="http://schemas.openxmlformats.org/officeDocument/2006/relationships/slide" Target="slides/slide2.xml" /><Relationship Id="rId11" Type="http://schemas.openxmlformats.org/officeDocument/2006/relationships/slide" Target="slides/slide7.xml" /><Relationship Id="rId24" Type="http://schemas.openxmlformats.org/officeDocument/2006/relationships/theme" Target="theme/theme1.xml" /><Relationship Id="rId5" Type="http://schemas.openxmlformats.org/officeDocument/2006/relationships/slide" Target="slides/slide1.xml" /><Relationship Id="rId15" Type="http://schemas.openxmlformats.org/officeDocument/2006/relationships/slide" Target="slides/slide11.xml" /><Relationship Id="rId23" Type="http://schemas.openxmlformats.org/officeDocument/2006/relationships/viewProps" Target="viewProps.xml" /><Relationship Id="rId10" Type="http://schemas.openxmlformats.org/officeDocument/2006/relationships/slide" Target="slides/slide6.xml" /><Relationship Id="rId19" Type="http://schemas.openxmlformats.org/officeDocument/2006/relationships/slide" Target="slides/slide15.xml" /><Relationship Id="rId4" Type="http://schemas.openxmlformats.org/officeDocument/2006/relationships/slideMaster" Target="slideMasters/slideMaster1.xml" /><Relationship Id="rId9" Type="http://schemas.openxmlformats.org/officeDocument/2006/relationships/slide" Target="slides/slide5.xml" /><Relationship Id="rId14" Type="http://schemas.openxmlformats.org/officeDocument/2006/relationships/slide" Target="slides/slide10.xml" /><Relationship Id="rId22" Type="http://schemas.openxmlformats.org/officeDocument/2006/relationships/presProps" Target="presProps.xml" 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 /><Relationship Id="rId2" Type="http://schemas.openxmlformats.org/officeDocument/2006/relationships/image" Target="../media/image22.jpg" /><Relationship Id="rId1" Type="http://schemas.openxmlformats.org/officeDocument/2006/relationships/image" Target="../media/image21.jpeg" /><Relationship Id="rId4" Type="http://schemas.openxmlformats.org/officeDocument/2006/relationships/image" Target="../media/image24.jpg" 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 /><Relationship Id="rId2" Type="http://schemas.openxmlformats.org/officeDocument/2006/relationships/image" Target="../media/image22.jpg" /><Relationship Id="rId1" Type="http://schemas.openxmlformats.org/officeDocument/2006/relationships/image" Target="../media/image21.jpeg" /><Relationship Id="rId4" Type="http://schemas.openxmlformats.org/officeDocument/2006/relationships/image" Target="../media/image24.jpg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72703F-EB58-4B0C-8B2A-EDF2A51B2C6C}" type="doc">
      <dgm:prSet loTypeId="urn:microsoft.com/office/officeart/2019/1/layout/PeoplePortraitsList" loCatId="profile" qsTypeId="urn:microsoft.com/office/officeart/2005/8/quickstyle/simple1" qsCatId="simple" csTypeId="urn:microsoft.com/office/officeart/2005/8/colors/colorful2" csCatId="colorful" phldr="1"/>
      <dgm:spPr/>
      <dgm:t>
        <a:bodyPr rtlCol="0"/>
        <a:lstStyle/>
        <a:p>
          <a:pPr rtl="0"/>
          <a:endParaRPr lang="en-US"/>
        </a:p>
      </dgm:t>
    </dgm:pt>
    <dgm:pt modelId="{23CA95F9-8BCF-40C1-B842-BCFFD43632F6}">
      <dgm:prSet custT="1"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ru-RU" sz="18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Пифагор</a:t>
          </a:r>
        </a:p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ru-RU" sz="1800" b="0" i="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философ, математик</a:t>
          </a:r>
          <a:endParaRPr lang="ru-RU" sz="1800" b="0" noProof="0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4F4986-5DCD-4DC2-B7FD-2C5FABEF9979}" type="parTrans" cxnId="{E6EDE7CF-5B3F-4E2C-99EE-D5462F0EC9CE}">
      <dgm:prSet/>
      <dgm:spPr/>
      <dgm:t>
        <a:bodyPr rtlCol="0"/>
        <a:lstStyle/>
        <a:p>
          <a:pPr rtl="0"/>
          <a:endParaRPr lang="ru-RU" noProof="0" dirty="0"/>
        </a:p>
      </dgm:t>
    </dgm:pt>
    <dgm:pt modelId="{D868EA7F-D868-4231-86D5-66D9B2DF2F62}" type="sibTrans" cxnId="{E6EDE7CF-5B3F-4E2C-99EE-D5462F0EC9CE}">
      <dgm:prSet/>
      <dgm:spPr/>
      <dgm:t>
        <a:bodyPr rtlCol="0"/>
        <a:lstStyle/>
        <a:p>
          <a:pPr rtl="0"/>
          <a:endParaRPr lang="ru-RU" noProof="0" dirty="0"/>
        </a:p>
      </dgm:t>
    </dgm:pt>
    <dgm:pt modelId="{1E293C9C-50F7-4DF0-A45F-EF6AA41E15B2}">
      <dgm:prSet custT="1"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ru-RU" sz="18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Григорий Перельман</a:t>
          </a:r>
          <a:br>
            <a:rPr lang="ru-RU" sz="18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i="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математик</a:t>
          </a:r>
          <a:endParaRPr lang="ru-RU" sz="1800" b="0" noProof="0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936CC5-1B2F-4620-ABDF-F195956C3F4A}" type="parTrans" cxnId="{A7E7000F-0D10-4D88-844F-C9CB2A6A39DA}">
      <dgm:prSet/>
      <dgm:spPr/>
      <dgm:t>
        <a:bodyPr rtlCol="0"/>
        <a:lstStyle/>
        <a:p>
          <a:pPr rtl="0"/>
          <a:endParaRPr lang="ru-RU" noProof="0" dirty="0"/>
        </a:p>
      </dgm:t>
    </dgm:pt>
    <dgm:pt modelId="{E019F05B-61F4-4915-9D10-5D6F328EA591}" type="sibTrans" cxnId="{A7E7000F-0D10-4D88-844F-C9CB2A6A39DA}">
      <dgm:prSet/>
      <dgm:spPr/>
      <dgm:t>
        <a:bodyPr rtlCol="0"/>
        <a:lstStyle/>
        <a:p>
          <a:pPr rtl="0"/>
          <a:endParaRPr lang="ru-RU" noProof="0" dirty="0"/>
        </a:p>
      </dgm:t>
    </dgm:pt>
    <dgm:pt modelId="{DA3F2F2F-B5A8-4CFD-ABCE-1BC48CD913AF}">
      <dgm:prSet custT="1"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ru-RU" sz="18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Исаак Ньютон</a:t>
          </a:r>
          <a:br>
            <a:rPr lang="ru-RU" sz="18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i="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физик, математик</a:t>
          </a:r>
          <a:endParaRPr lang="ru-RU" sz="1600" b="0" noProof="0" dirty="0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D4AFA5E0-6624-49A6-B10B-4FFA7483C001}" type="parTrans" cxnId="{307321D6-32A9-4F29-A35B-8328C6417311}">
      <dgm:prSet/>
      <dgm:spPr/>
      <dgm:t>
        <a:bodyPr rtlCol="0"/>
        <a:lstStyle/>
        <a:p>
          <a:pPr rtl="0"/>
          <a:endParaRPr lang="ru-RU" noProof="0" dirty="0"/>
        </a:p>
      </dgm:t>
    </dgm:pt>
    <dgm:pt modelId="{038FE749-6004-418E-86C7-7C1B1D7930F4}" type="sibTrans" cxnId="{307321D6-32A9-4F29-A35B-8328C6417311}">
      <dgm:prSet/>
      <dgm:spPr/>
      <dgm:t>
        <a:bodyPr rtlCol="0"/>
        <a:lstStyle/>
        <a:p>
          <a:pPr rtl="0"/>
          <a:endParaRPr lang="ru-RU" noProof="0" dirty="0"/>
        </a:p>
      </dgm:t>
    </dgm:pt>
    <dgm:pt modelId="{B2F9B3BC-1849-4A4A-BBE4-752B9B492C76}">
      <dgm:prSet custT="1"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ru-RU" sz="18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Софья Ковалевская</a:t>
          </a:r>
        </a:p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ru-RU" sz="1800" b="0" noProof="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математик, механик</a:t>
          </a:r>
        </a:p>
      </dgm:t>
    </dgm:pt>
    <dgm:pt modelId="{48FD486C-824F-4590-8CFC-BC1053E533DD}" type="parTrans" cxnId="{BB48F2B9-3F80-43D5-9223-76526A774C2D}">
      <dgm:prSet/>
      <dgm:spPr/>
      <dgm:t>
        <a:bodyPr rtlCol="0"/>
        <a:lstStyle/>
        <a:p>
          <a:pPr rtl="0"/>
          <a:endParaRPr lang="ru-RU" noProof="0" dirty="0"/>
        </a:p>
      </dgm:t>
    </dgm:pt>
    <dgm:pt modelId="{2946CE56-B018-4C0E-918D-0B36D170024F}" type="sibTrans" cxnId="{BB48F2B9-3F80-43D5-9223-76526A774C2D}">
      <dgm:prSet/>
      <dgm:spPr/>
      <dgm:t>
        <a:bodyPr rtlCol="0"/>
        <a:lstStyle/>
        <a:p>
          <a:pPr rtl="0"/>
          <a:endParaRPr lang="ru-RU" noProof="0" dirty="0"/>
        </a:p>
      </dgm:t>
    </dgm:pt>
    <dgm:pt modelId="{BF30E86D-EAFC-44CE-B56C-D7C5EC7742F3}" type="pres">
      <dgm:prSet presAssocID="{5C72703F-EB58-4B0C-8B2A-EDF2A51B2C6C}" presName="root" presStyleCnt="0">
        <dgm:presLayoutVars>
          <dgm:dir/>
          <dgm:resizeHandles val="exact"/>
        </dgm:presLayoutVars>
      </dgm:prSet>
      <dgm:spPr/>
    </dgm:pt>
    <dgm:pt modelId="{34A89649-B4A9-4A6F-8793-5A3DB37DDDA6}" type="pres">
      <dgm:prSet presAssocID="{23CA95F9-8BCF-40C1-B842-BCFFD43632F6}" presName="compNode" presStyleCnt="0"/>
      <dgm:spPr/>
    </dgm:pt>
    <dgm:pt modelId="{FFB9F511-6797-4909-9D3B-89EBC96F25A8}" type="pres">
      <dgm:prSet presAssocID="{23CA95F9-8BCF-40C1-B842-BCFFD43632F6}" presName="topSpace" presStyleCnt="0"/>
      <dgm:spPr/>
    </dgm:pt>
    <dgm:pt modelId="{73073D5B-7ADA-4F8B-AD34-0BE114905A44}" type="pres">
      <dgm:prSet presAssocID="{23CA95F9-8BCF-40C1-B842-BCFFD43632F6}" presName="photoElip" presStyleLbl="node1" presStyleIdx="0" presStyleCnt="4" custScaleX="108605" custScaleY="108605"/>
      <dgm:spPr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</dgm:spPr>
    </dgm:pt>
    <dgm:pt modelId="{EE33220B-2292-4F19-BD6E-B7F529CD8414}" type="pres">
      <dgm:prSet presAssocID="{23CA95F9-8BCF-40C1-B842-BCFFD43632F6}" presName="iconSpace" presStyleCnt="0"/>
      <dgm:spPr/>
    </dgm:pt>
    <dgm:pt modelId="{FDFAF16A-4FD0-49F4-8593-32E9A31A4FF7}" type="pres">
      <dgm:prSet presAssocID="{23CA95F9-8BCF-40C1-B842-BCFFD43632F6}" presName="nameTx" presStyleLbl="revTx" presStyleIdx="0" presStyleCnt="8" custLinFactNeighborY="17872">
        <dgm:presLayoutVars>
          <dgm:chMax val="0"/>
          <dgm:chPref val="0"/>
        </dgm:presLayoutVars>
      </dgm:prSet>
      <dgm:spPr/>
    </dgm:pt>
    <dgm:pt modelId="{EEB88C88-E325-43D0-B163-BFD87C897361}" type="pres">
      <dgm:prSet presAssocID="{23CA95F9-8BCF-40C1-B842-BCFFD43632F6}" presName="txSpace" presStyleCnt="0"/>
      <dgm:spPr/>
    </dgm:pt>
    <dgm:pt modelId="{7D166BBB-55AF-452C-B9A0-94A1EE55FF4F}" type="pres">
      <dgm:prSet presAssocID="{23CA95F9-8BCF-40C1-B842-BCFFD43632F6}" presName="desTx" presStyleLbl="revTx" presStyleIdx="1" presStyleCnt="8">
        <dgm:presLayoutVars/>
      </dgm:prSet>
      <dgm:spPr/>
    </dgm:pt>
    <dgm:pt modelId="{860D3358-284A-4827-88CC-2F74FF5A1E56}" type="pres">
      <dgm:prSet presAssocID="{23CA95F9-8BCF-40C1-B842-BCFFD43632F6}" presName="bottSpace" presStyleCnt="0"/>
      <dgm:spPr/>
    </dgm:pt>
    <dgm:pt modelId="{0D4A0804-490F-47AA-B7FA-08C890B0D841}" type="pres">
      <dgm:prSet presAssocID="{D868EA7F-D868-4231-86D5-66D9B2DF2F62}" presName="sibTrans" presStyleCnt="0"/>
      <dgm:spPr/>
    </dgm:pt>
    <dgm:pt modelId="{E40BB94D-AE1C-4F05-8AA5-E9FA9A8CCCDE}" type="pres">
      <dgm:prSet presAssocID="{1E293C9C-50F7-4DF0-A45F-EF6AA41E15B2}" presName="compNode" presStyleCnt="0"/>
      <dgm:spPr/>
    </dgm:pt>
    <dgm:pt modelId="{1BC7C3C6-BE78-4F0A-9E69-54742F1AA0F3}" type="pres">
      <dgm:prSet presAssocID="{1E293C9C-50F7-4DF0-A45F-EF6AA41E15B2}" presName="topSpace" presStyleCnt="0"/>
      <dgm:spPr/>
    </dgm:pt>
    <dgm:pt modelId="{25238F18-07B8-41D8-8BD9-9F8514E8F9C4}" type="pres">
      <dgm:prSet presAssocID="{1E293C9C-50F7-4DF0-A45F-EF6AA41E15B2}" presName="photoElip" presStyleLbl="node1" presStyleIdx="1" presStyleCnt="4" custScaleX="108605" custScaleY="108605"/>
      <dgm:spPr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</dgm:spPr>
    </dgm:pt>
    <dgm:pt modelId="{6FFE343B-847F-4D3F-A2F9-B95E826EC656}" type="pres">
      <dgm:prSet presAssocID="{1E293C9C-50F7-4DF0-A45F-EF6AA41E15B2}" presName="iconSpace" presStyleCnt="0"/>
      <dgm:spPr/>
    </dgm:pt>
    <dgm:pt modelId="{866F95BB-E9D9-40E2-AB9F-99D5F69BA82A}" type="pres">
      <dgm:prSet presAssocID="{1E293C9C-50F7-4DF0-A45F-EF6AA41E15B2}" presName="nameTx" presStyleLbl="revTx" presStyleIdx="2" presStyleCnt="8" custLinFactNeighborY="17872">
        <dgm:presLayoutVars>
          <dgm:chMax val="0"/>
          <dgm:chPref val="0"/>
        </dgm:presLayoutVars>
      </dgm:prSet>
      <dgm:spPr/>
    </dgm:pt>
    <dgm:pt modelId="{B22197FE-7BF1-485D-9B2D-0AD12CF41435}" type="pres">
      <dgm:prSet presAssocID="{1E293C9C-50F7-4DF0-A45F-EF6AA41E15B2}" presName="txSpace" presStyleCnt="0"/>
      <dgm:spPr/>
    </dgm:pt>
    <dgm:pt modelId="{1223E777-77CB-4A9A-BF21-12B513842696}" type="pres">
      <dgm:prSet presAssocID="{1E293C9C-50F7-4DF0-A45F-EF6AA41E15B2}" presName="desTx" presStyleLbl="revTx" presStyleIdx="3" presStyleCnt="8">
        <dgm:presLayoutVars/>
      </dgm:prSet>
      <dgm:spPr/>
    </dgm:pt>
    <dgm:pt modelId="{48A93FE3-F550-4840-B560-2DB8553BED7D}" type="pres">
      <dgm:prSet presAssocID="{1E293C9C-50F7-4DF0-A45F-EF6AA41E15B2}" presName="bottSpace" presStyleCnt="0"/>
      <dgm:spPr/>
    </dgm:pt>
    <dgm:pt modelId="{DCDF700C-8587-4AD0-95CF-A8CEBB3AD30B}" type="pres">
      <dgm:prSet presAssocID="{E019F05B-61F4-4915-9D10-5D6F328EA591}" presName="sibTrans" presStyleCnt="0"/>
      <dgm:spPr/>
    </dgm:pt>
    <dgm:pt modelId="{D5C9CF54-A3DB-4262-A188-C006BBF08A29}" type="pres">
      <dgm:prSet presAssocID="{DA3F2F2F-B5A8-4CFD-ABCE-1BC48CD913AF}" presName="compNode" presStyleCnt="0"/>
      <dgm:spPr/>
    </dgm:pt>
    <dgm:pt modelId="{EB21A753-DAF6-4914-9F97-D017DE4534D0}" type="pres">
      <dgm:prSet presAssocID="{DA3F2F2F-B5A8-4CFD-ABCE-1BC48CD913AF}" presName="topSpace" presStyleCnt="0"/>
      <dgm:spPr/>
    </dgm:pt>
    <dgm:pt modelId="{418E44D8-60E4-4008-9F09-1A652C62E8A6}" type="pres">
      <dgm:prSet presAssocID="{DA3F2F2F-B5A8-4CFD-ABCE-1BC48CD913AF}" presName="photoElip" presStyleLbl="node1" presStyleIdx="2" presStyleCnt="4" custScaleX="108605" custScaleY="108605"/>
      <dgm:spPr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51349271-76B0-4CC0-A678-325A9A4D3475}" type="pres">
      <dgm:prSet presAssocID="{DA3F2F2F-B5A8-4CFD-ABCE-1BC48CD913AF}" presName="iconSpace" presStyleCnt="0"/>
      <dgm:spPr/>
    </dgm:pt>
    <dgm:pt modelId="{9B5C14B8-8D61-4009-9F8C-194486F530FA}" type="pres">
      <dgm:prSet presAssocID="{DA3F2F2F-B5A8-4CFD-ABCE-1BC48CD913AF}" presName="nameTx" presStyleLbl="revTx" presStyleIdx="4" presStyleCnt="8" custLinFactNeighborY="17872">
        <dgm:presLayoutVars>
          <dgm:chMax val="0"/>
          <dgm:chPref val="0"/>
        </dgm:presLayoutVars>
      </dgm:prSet>
      <dgm:spPr/>
    </dgm:pt>
    <dgm:pt modelId="{7C23080D-6185-431F-BAF8-5277AA3C0E29}" type="pres">
      <dgm:prSet presAssocID="{DA3F2F2F-B5A8-4CFD-ABCE-1BC48CD913AF}" presName="txSpace" presStyleCnt="0"/>
      <dgm:spPr/>
    </dgm:pt>
    <dgm:pt modelId="{EE420F84-477D-4635-BEF8-66426E9A259D}" type="pres">
      <dgm:prSet presAssocID="{DA3F2F2F-B5A8-4CFD-ABCE-1BC48CD913AF}" presName="desTx" presStyleLbl="revTx" presStyleIdx="5" presStyleCnt="8" custLinFactY="-45265" custLinFactNeighborX="14101" custLinFactNeighborY="-100000">
        <dgm:presLayoutVars/>
      </dgm:prSet>
      <dgm:spPr/>
    </dgm:pt>
    <dgm:pt modelId="{DB61A93F-5AE0-4A97-AFE4-E1EA7F61D044}" type="pres">
      <dgm:prSet presAssocID="{DA3F2F2F-B5A8-4CFD-ABCE-1BC48CD913AF}" presName="bottSpace" presStyleCnt="0"/>
      <dgm:spPr/>
    </dgm:pt>
    <dgm:pt modelId="{75D7FAE6-857D-40F6-B564-3F282FD27B77}" type="pres">
      <dgm:prSet presAssocID="{038FE749-6004-418E-86C7-7C1B1D7930F4}" presName="sibTrans" presStyleCnt="0"/>
      <dgm:spPr/>
    </dgm:pt>
    <dgm:pt modelId="{F836F72C-94C1-41ED-BA62-813057647F9C}" type="pres">
      <dgm:prSet presAssocID="{B2F9B3BC-1849-4A4A-BBE4-752B9B492C76}" presName="compNode" presStyleCnt="0"/>
      <dgm:spPr/>
    </dgm:pt>
    <dgm:pt modelId="{8D7BA638-A338-4090-BADA-C1ECE7868394}" type="pres">
      <dgm:prSet presAssocID="{B2F9B3BC-1849-4A4A-BBE4-752B9B492C76}" presName="topSpace" presStyleCnt="0"/>
      <dgm:spPr/>
    </dgm:pt>
    <dgm:pt modelId="{04A8E640-7EB5-4EF2-8C83-19A3E5328324}" type="pres">
      <dgm:prSet presAssocID="{B2F9B3BC-1849-4A4A-BBE4-752B9B492C76}" presName="photoElip" presStyleLbl="node1" presStyleIdx="3" presStyleCnt="4" custScaleX="108605" custScaleY="108605"/>
      <dgm:spPr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>
          <a:noFill/>
        </a:ln>
      </dgm:spPr>
    </dgm:pt>
    <dgm:pt modelId="{278B038A-7223-4C22-98FA-84D16AB2359F}" type="pres">
      <dgm:prSet presAssocID="{B2F9B3BC-1849-4A4A-BBE4-752B9B492C76}" presName="iconSpace" presStyleCnt="0"/>
      <dgm:spPr/>
    </dgm:pt>
    <dgm:pt modelId="{79C5F495-3DD9-41C8-99AE-150A333447D0}" type="pres">
      <dgm:prSet presAssocID="{B2F9B3BC-1849-4A4A-BBE4-752B9B492C76}" presName="nameTx" presStyleLbl="revTx" presStyleIdx="6" presStyleCnt="8" custLinFactNeighborY="17872">
        <dgm:presLayoutVars>
          <dgm:chMax val="0"/>
          <dgm:chPref val="0"/>
        </dgm:presLayoutVars>
      </dgm:prSet>
      <dgm:spPr/>
    </dgm:pt>
    <dgm:pt modelId="{0D329E5F-B8D6-4027-B396-6AF7DD7D0537}" type="pres">
      <dgm:prSet presAssocID="{B2F9B3BC-1849-4A4A-BBE4-752B9B492C76}" presName="txSpace" presStyleCnt="0"/>
      <dgm:spPr/>
    </dgm:pt>
    <dgm:pt modelId="{5A7600AF-A34B-4D03-B3D6-B3C760AE8E06}" type="pres">
      <dgm:prSet presAssocID="{B2F9B3BC-1849-4A4A-BBE4-752B9B492C76}" presName="desTx" presStyleLbl="revTx" presStyleIdx="7" presStyleCnt="8" custLinFactNeighborX="1819" custLinFactNeighborY="-7212">
        <dgm:presLayoutVars/>
      </dgm:prSet>
      <dgm:spPr/>
    </dgm:pt>
    <dgm:pt modelId="{F9799C58-A628-4E75-9DAC-6616D2E34649}" type="pres">
      <dgm:prSet presAssocID="{B2F9B3BC-1849-4A4A-BBE4-752B9B492C76}" presName="bottSpace" presStyleCnt="0"/>
      <dgm:spPr/>
    </dgm:pt>
  </dgm:ptLst>
  <dgm:cxnLst>
    <dgm:cxn modelId="{A7E7000F-0D10-4D88-844F-C9CB2A6A39DA}" srcId="{5C72703F-EB58-4B0C-8B2A-EDF2A51B2C6C}" destId="{1E293C9C-50F7-4DF0-A45F-EF6AA41E15B2}" srcOrd="1" destOrd="0" parTransId="{04936CC5-1B2F-4620-ABDF-F195956C3F4A}" sibTransId="{E019F05B-61F4-4915-9D10-5D6F328EA591}"/>
    <dgm:cxn modelId="{540FED75-CB4E-4EAD-804F-81226869B095}" type="presOf" srcId="{1E293C9C-50F7-4DF0-A45F-EF6AA41E15B2}" destId="{866F95BB-E9D9-40E2-AB9F-99D5F69BA82A}" srcOrd="0" destOrd="0" presId="urn:microsoft.com/office/officeart/2019/1/layout/PeoplePortraitsList"/>
    <dgm:cxn modelId="{4C525577-8965-4DD8-A876-005F65E1D723}" type="presOf" srcId="{B2F9B3BC-1849-4A4A-BBE4-752B9B492C76}" destId="{79C5F495-3DD9-41C8-99AE-150A333447D0}" srcOrd="0" destOrd="0" presId="urn:microsoft.com/office/officeart/2019/1/layout/PeoplePortraitsList"/>
    <dgm:cxn modelId="{103DE3A3-70BD-4C08-B354-5518A18B954E}" type="presOf" srcId="{DA3F2F2F-B5A8-4CFD-ABCE-1BC48CD913AF}" destId="{9B5C14B8-8D61-4009-9F8C-194486F530FA}" srcOrd="0" destOrd="0" presId="urn:microsoft.com/office/officeart/2019/1/layout/PeoplePortraitsList"/>
    <dgm:cxn modelId="{BB48F2B9-3F80-43D5-9223-76526A774C2D}" srcId="{5C72703F-EB58-4B0C-8B2A-EDF2A51B2C6C}" destId="{B2F9B3BC-1849-4A4A-BBE4-752B9B492C76}" srcOrd="3" destOrd="0" parTransId="{48FD486C-824F-4590-8CFC-BC1053E533DD}" sibTransId="{2946CE56-B018-4C0E-918D-0B36D170024F}"/>
    <dgm:cxn modelId="{E6EDE7CF-5B3F-4E2C-99EE-D5462F0EC9CE}" srcId="{5C72703F-EB58-4B0C-8B2A-EDF2A51B2C6C}" destId="{23CA95F9-8BCF-40C1-B842-BCFFD43632F6}" srcOrd="0" destOrd="0" parTransId="{FC4F4986-5DCD-4DC2-B7FD-2C5FABEF9979}" sibTransId="{D868EA7F-D868-4231-86D5-66D9B2DF2F62}"/>
    <dgm:cxn modelId="{307321D6-32A9-4F29-A35B-8328C6417311}" srcId="{5C72703F-EB58-4B0C-8B2A-EDF2A51B2C6C}" destId="{DA3F2F2F-B5A8-4CFD-ABCE-1BC48CD913AF}" srcOrd="2" destOrd="0" parTransId="{D4AFA5E0-6624-49A6-B10B-4FFA7483C001}" sibTransId="{038FE749-6004-418E-86C7-7C1B1D7930F4}"/>
    <dgm:cxn modelId="{DE44E4D8-C5CF-4438-860F-3C376D4D64F5}" type="presOf" srcId="{23CA95F9-8BCF-40C1-B842-BCFFD43632F6}" destId="{FDFAF16A-4FD0-49F4-8593-32E9A31A4FF7}" srcOrd="0" destOrd="0" presId="urn:microsoft.com/office/officeart/2019/1/layout/PeoplePortraitsList"/>
    <dgm:cxn modelId="{74A68EEE-876E-4134-B088-DC53246E11FE}" type="presOf" srcId="{5C72703F-EB58-4B0C-8B2A-EDF2A51B2C6C}" destId="{BF30E86D-EAFC-44CE-B56C-D7C5EC7742F3}" srcOrd="0" destOrd="0" presId="urn:microsoft.com/office/officeart/2019/1/layout/PeoplePortraitsList"/>
    <dgm:cxn modelId="{3D9D2C87-FAC6-440F-8296-405914DA77FA}" type="presParOf" srcId="{BF30E86D-EAFC-44CE-B56C-D7C5EC7742F3}" destId="{34A89649-B4A9-4A6F-8793-5A3DB37DDDA6}" srcOrd="0" destOrd="0" presId="urn:microsoft.com/office/officeart/2019/1/layout/PeoplePortraitsList"/>
    <dgm:cxn modelId="{10208EBB-3996-40BD-88FB-7743A0FCFC0C}" type="presParOf" srcId="{34A89649-B4A9-4A6F-8793-5A3DB37DDDA6}" destId="{FFB9F511-6797-4909-9D3B-89EBC96F25A8}" srcOrd="0" destOrd="0" presId="urn:microsoft.com/office/officeart/2019/1/layout/PeoplePortraitsList"/>
    <dgm:cxn modelId="{680FCFE1-C0D6-41B7-81EE-34F07569A758}" type="presParOf" srcId="{34A89649-B4A9-4A6F-8793-5A3DB37DDDA6}" destId="{73073D5B-7ADA-4F8B-AD34-0BE114905A44}" srcOrd="1" destOrd="0" presId="urn:microsoft.com/office/officeart/2019/1/layout/PeoplePortraitsList"/>
    <dgm:cxn modelId="{84E22014-947A-4B8C-A1FF-A1E4AAD40AF2}" type="presParOf" srcId="{34A89649-B4A9-4A6F-8793-5A3DB37DDDA6}" destId="{EE33220B-2292-4F19-BD6E-B7F529CD8414}" srcOrd="2" destOrd="0" presId="urn:microsoft.com/office/officeart/2019/1/layout/PeoplePortraitsList"/>
    <dgm:cxn modelId="{6B5D3C86-47CA-4D7E-A443-7DF8A6130E63}" type="presParOf" srcId="{34A89649-B4A9-4A6F-8793-5A3DB37DDDA6}" destId="{FDFAF16A-4FD0-49F4-8593-32E9A31A4FF7}" srcOrd="3" destOrd="0" presId="urn:microsoft.com/office/officeart/2019/1/layout/PeoplePortraitsList"/>
    <dgm:cxn modelId="{119527D7-3755-4E3D-BC66-7A27143BBB8B}" type="presParOf" srcId="{34A89649-B4A9-4A6F-8793-5A3DB37DDDA6}" destId="{EEB88C88-E325-43D0-B163-BFD87C897361}" srcOrd="4" destOrd="0" presId="urn:microsoft.com/office/officeart/2019/1/layout/PeoplePortraitsList"/>
    <dgm:cxn modelId="{8B410EAE-BFFA-4BD7-B4BA-16AABEF1EAA9}" type="presParOf" srcId="{34A89649-B4A9-4A6F-8793-5A3DB37DDDA6}" destId="{7D166BBB-55AF-452C-B9A0-94A1EE55FF4F}" srcOrd="5" destOrd="0" presId="urn:microsoft.com/office/officeart/2019/1/layout/PeoplePortraitsList"/>
    <dgm:cxn modelId="{02A3AE73-815E-459E-B530-44D4C95EF771}" type="presParOf" srcId="{34A89649-B4A9-4A6F-8793-5A3DB37DDDA6}" destId="{860D3358-284A-4827-88CC-2F74FF5A1E56}" srcOrd="6" destOrd="0" presId="urn:microsoft.com/office/officeart/2019/1/layout/PeoplePortraitsList"/>
    <dgm:cxn modelId="{6C30D5CD-53EE-463E-B6E2-B237F041E4C3}" type="presParOf" srcId="{BF30E86D-EAFC-44CE-B56C-D7C5EC7742F3}" destId="{0D4A0804-490F-47AA-B7FA-08C890B0D841}" srcOrd="1" destOrd="0" presId="urn:microsoft.com/office/officeart/2019/1/layout/PeoplePortraitsList"/>
    <dgm:cxn modelId="{E4C40201-6BC4-420D-A8E7-A3465911B5D7}" type="presParOf" srcId="{BF30E86D-EAFC-44CE-B56C-D7C5EC7742F3}" destId="{E40BB94D-AE1C-4F05-8AA5-E9FA9A8CCCDE}" srcOrd="2" destOrd="0" presId="urn:microsoft.com/office/officeart/2019/1/layout/PeoplePortraitsList"/>
    <dgm:cxn modelId="{DF091FE9-5356-4A17-932D-C2EAD2530E8C}" type="presParOf" srcId="{E40BB94D-AE1C-4F05-8AA5-E9FA9A8CCCDE}" destId="{1BC7C3C6-BE78-4F0A-9E69-54742F1AA0F3}" srcOrd="0" destOrd="0" presId="urn:microsoft.com/office/officeart/2019/1/layout/PeoplePortraitsList"/>
    <dgm:cxn modelId="{43A6DAE1-8229-474F-B737-E5233B5044F7}" type="presParOf" srcId="{E40BB94D-AE1C-4F05-8AA5-E9FA9A8CCCDE}" destId="{25238F18-07B8-41D8-8BD9-9F8514E8F9C4}" srcOrd="1" destOrd="0" presId="urn:microsoft.com/office/officeart/2019/1/layout/PeoplePortraitsList"/>
    <dgm:cxn modelId="{811B328F-D513-4A25-BB09-9EDD8689ED34}" type="presParOf" srcId="{E40BB94D-AE1C-4F05-8AA5-E9FA9A8CCCDE}" destId="{6FFE343B-847F-4D3F-A2F9-B95E826EC656}" srcOrd="2" destOrd="0" presId="urn:microsoft.com/office/officeart/2019/1/layout/PeoplePortraitsList"/>
    <dgm:cxn modelId="{B86088D4-B825-4152-895F-72CD7428D68F}" type="presParOf" srcId="{E40BB94D-AE1C-4F05-8AA5-E9FA9A8CCCDE}" destId="{866F95BB-E9D9-40E2-AB9F-99D5F69BA82A}" srcOrd="3" destOrd="0" presId="urn:microsoft.com/office/officeart/2019/1/layout/PeoplePortraitsList"/>
    <dgm:cxn modelId="{9DF4ADBA-E8BF-45F3-B4C1-57BC4E46838A}" type="presParOf" srcId="{E40BB94D-AE1C-4F05-8AA5-E9FA9A8CCCDE}" destId="{B22197FE-7BF1-485D-9B2D-0AD12CF41435}" srcOrd="4" destOrd="0" presId="urn:microsoft.com/office/officeart/2019/1/layout/PeoplePortraitsList"/>
    <dgm:cxn modelId="{AE599A69-85C5-4380-827C-D751478A667D}" type="presParOf" srcId="{E40BB94D-AE1C-4F05-8AA5-E9FA9A8CCCDE}" destId="{1223E777-77CB-4A9A-BF21-12B513842696}" srcOrd="5" destOrd="0" presId="urn:microsoft.com/office/officeart/2019/1/layout/PeoplePortraitsList"/>
    <dgm:cxn modelId="{F8E06700-DE35-4D59-8FE6-04C15FF36365}" type="presParOf" srcId="{E40BB94D-AE1C-4F05-8AA5-E9FA9A8CCCDE}" destId="{48A93FE3-F550-4840-B560-2DB8553BED7D}" srcOrd="6" destOrd="0" presId="urn:microsoft.com/office/officeart/2019/1/layout/PeoplePortraitsList"/>
    <dgm:cxn modelId="{B3BC6484-B724-49D7-B0A5-B96774D6C5A7}" type="presParOf" srcId="{BF30E86D-EAFC-44CE-B56C-D7C5EC7742F3}" destId="{DCDF700C-8587-4AD0-95CF-A8CEBB3AD30B}" srcOrd="3" destOrd="0" presId="urn:microsoft.com/office/officeart/2019/1/layout/PeoplePortraitsList"/>
    <dgm:cxn modelId="{123A582B-C4F8-4519-967F-856EBB9F6F06}" type="presParOf" srcId="{BF30E86D-EAFC-44CE-B56C-D7C5EC7742F3}" destId="{D5C9CF54-A3DB-4262-A188-C006BBF08A29}" srcOrd="4" destOrd="0" presId="urn:microsoft.com/office/officeart/2019/1/layout/PeoplePortraitsList"/>
    <dgm:cxn modelId="{0A329E61-D0BD-4638-AFBB-ECC1E1BB2FE5}" type="presParOf" srcId="{D5C9CF54-A3DB-4262-A188-C006BBF08A29}" destId="{EB21A753-DAF6-4914-9F97-D017DE4534D0}" srcOrd="0" destOrd="0" presId="urn:microsoft.com/office/officeart/2019/1/layout/PeoplePortraitsList"/>
    <dgm:cxn modelId="{4E8CFC80-611A-4174-A442-0AFBB471F58A}" type="presParOf" srcId="{D5C9CF54-A3DB-4262-A188-C006BBF08A29}" destId="{418E44D8-60E4-4008-9F09-1A652C62E8A6}" srcOrd="1" destOrd="0" presId="urn:microsoft.com/office/officeart/2019/1/layout/PeoplePortraitsList"/>
    <dgm:cxn modelId="{D991B0D3-565F-44D9-A83F-197781E114D0}" type="presParOf" srcId="{D5C9CF54-A3DB-4262-A188-C006BBF08A29}" destId="{51349271-76B0-4CC0-A678-325A9A4D3475}" srcOrd="2" destOrd="0" presId="urn:microsoft.com/office/officeart/2019/1/layout/PeoplePortraitsList"/>
    <dgm:cxn modelId="{7FC54EBB-A416-48DA-AADE-209AE477B46E}" type="presParOf" srcId="{D5C9CF54-A3DB-4262-A188-C006BBF08A29}" destId="{9B5C14B8-8D61-4009-9F8C-194486F530FA}" srcOrd="3" destOrd="0" presId="urn:microsoft.com/office/officeart/2019/1/layout/PeoplePortraitsList"/>
    <dgm:cxn modelId="{2DCC0C79-D17C-4625-A51E-8C6146272B0A}" type="presParOf" srcId="{D5C9CF54-A3DB-4262-A188-C006BBF08A29}" destId="{7C23080D-6185-431F-BAF8-5277AA3C0E29}" srcOrd="4" destOrd="0" presId="urn:microsoft.com/office/officeart/2019/1/layout/PeoplePortraitsList"/>
    <dgm:cxn modelId="{A2D210FF-C687-4AED-82B0-395AAD28B698}" type="presParOf" srcId="{D5C9CF54-A3DB-4262-A188-C006BBF08A29}" destId="{EE420F84-477D-4635-BEF8-66426E9A259D}" srcOrd="5" destOrd="0" presId="urn:microsoft.com/office/officeart/2019/1/layout/PeoplePortraitsList"/>
    <dgm:cxn modelId="{948ADD0E-8022-4129-AB57-AF1F16DEEC20}" type="presParOf" srcId="{D5C9CF54-A3DB-4262-A188-C006BBF08A29}" destId="{DB61A93F-5AE0-4A97-AFE4-E1EA7F61D044}" srcOrd="6" destOrd="0" presId="urn:microsoft.com/office/officeart/2019/1/layout/PeoplePortraitsList"/>
    <dgm:cxn modelId="{B37D38BA-04F9-4FDE-90E3-13C84B9D3351}" type="presParOf" srcId="{BF30E86D-EAFC-44CE-B56C-D7C5EC7742F3}" destId="{75D7FAE6-857D-40F6-B564-3F282FD27B77}" srcOrd="5" destOrd="0" presId="urn:microsoft.com/office/officeart/2019/1/layout/PeoplePortraitsList"/>
    <dgm:cxn modelId="{C9461069-5B02-4E7D-89BF-60D89C5520D1}" type="presParOf" srcId="{BF30E86D-EAFC-44CE-B56C-D7C5EC7742F3}" destId="{F836F72C-94C1-41ED-BA62-813057647F9C}" srcOrd="6" destOrd="0" presId="urn:microsoft.com/office/officeart/2019/1/layout/PeoplePortraitsList"/>
    <dgm:cxn modelId="{074A72EB-DB29-40AB-9670-D77CF64F72EE}" type="presParOf" srcId="{F836F72C-94C1-41ED-BA62-813057647F9C}" destId="{8D7BA638-A338-4090-BADA-C1ECE7868394}" srcOrd="0" destOrd="0" presId="urn:microsoft.com/office/officeart/2019/1/layout/PeoplePortraitsList"/>
    <dgm:cxn modelId="{ACF70A6D-0F45-437B-9C70-8A65D4111C5E}" type="presParOf" srcId="{F836F72C-94C1-41ED-BA62-813057647F9C}" destId="{04A8E640-7EB5-4EF2-8C83-19A3E5328324}" srcOrd="1" destOrd="0" presId="urn:microsoft.com/office/officeart/2019/1/layout/PeoplePortraitsList"/>
    <dgm:cxn modelId="{207CB733-8608-4FD4-8942-AEF56B8AD050}" type="presParOf" srcId="{F836F72C-94C1-41ED-BA62-813057647F9C}" destId="{278B038A-7223-4C22-98FA-84D16AB2359F}" srcOrd="2" destOrd="0" presId="urn:microsoft.com/office/officeart/2019/1/layout/PeoplePortraitsList"/>
    <dgm:cxn modelId="{ABBDB8AD-1D60-4A5E-A05E-58E73FB4EE6D}" type="presParOf" srcId="{F836F72C-94C1-41ED-BA62-813057647F9C}" destId="{79C5F495-3DD9-41C8-99AE-150A333447D0}" srcOrd="3" destOrd="0" presId="urn:microsoft.com/office/officeart/2019/1/layout/PeoplePortraitsList"/>
    <dgm:cxn modelId="{4C2F2B28-9C3F-433B-AB15-CE2605DCD325}" type="presParOf" srcId="{F836F72C-94C1-41ED-BA62-813057647F9C}" destId="{0D329E5F-B8D6-4027-B396-6AF7DD7D0537}" srcOrd="4" destOrd="0" presId="urn:microsoft.com/office/officeart/2019/1/layout/PeoplePortraitsList"/>
    <dgm:cxn modelId="{A3CD0915-11F1-4C29-91BA-EF724E1525A8}" type="presParOf" srcId="{F836F72C-94C1-41ED-BA62-813057647F9C}" destId="{5A7600AF-A34B-4D03-B3D6-B3C760AE8E06}" srcOrd="5" destOrd="0" presId="urn:microsoft.com/office/officeart/2019/1/layout/PeoplePortraitsList"/>
    <dgm:cxn modelId="{82E4B52A-F0D2-438B-8CA3-5A6EB2771E78}" type="presParOf" srcId="{F836F72C-94C1-41ED-BA62-813057647F9C}" destId="{F9799C58-A628-4E75-9DAC-6616D2E34649}" srcOrd="6" destOrd="0" presId="urn:microsoft.com/office/officeart/2019/1/layout/PeoplePortraits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73D5B-7ADA-4F8B-AD34-0BE114905A44}">
      <dsp:nvSpPr>
        <dsp:cNvPr id="0" name=""/>
        <dsp:cNvSpPr/>
      </dsp:nvSpPr>
      <dsp:spPr>
        <a:xfrm>
          <a:off x="587126" y="778769"/>
          <a:ext cx="1828799" cy="182879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FAF16A-4FD0-49F4-8593-32E9A31A4FF7}">
      <dsp:nvSpPr>
        <dsp:cNvPr id="0" name=""/>
        <dsp:cNvSpPr/>
      </dsp:nvSpPr>
      <dsp:spPr>
        <a:xfrm>
          <a:off x="308808" y="2948027"/>
          <a:ext cx="2385435" cy="486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ru-RU" sz="1800" kern="12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Пифагор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ru-RU" sz="1800" b="0" i="0" kern="1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философ, математик</a:t>
          </a:r>
          <a:endParaRPr lang="ru-RU" sz="1800" b="0" kern="1200" noProof="0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8808" y="2948027"/>
        <a:ext cx="2385435" cy="486711"/>
      </dsp:txXfrm>
    </dsp:sp>
    <dsp:sp modelId="{7D166BBB-55AF-452C-B9A0-94A1EE55FF4F}">
      <dsp:nvSpPr>
        <dsp:cNvPr id="0" name=""/>
        <dsp:cNvSpPr/>
      </dsp:nvSpPr>
      <dsp:spPr>
        <a:xfrm>
          <a:off x="308808" y="3412938"/>
          <a:ext cx="2385435" cy="602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238F18-07B8-41D8-8BD9-9F8514E8F9C4}">
      <dsp:nvSpPr>
        <dsp:cNvPr id="0" name=""/>
        <dsp:cNvSpPr/>
      </dsp:nvSpPr>
      <dsp:spPr>
        <a:xfrm>
          <a:off x="3390012" y="778769"/>
          <a:ext cx="1828799" cy="182879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6F95BB-E9D9-40E2-AB9F-99D5F69BA82A}">
      <dsp:nvSpPr>
        <dsp:cNvPr id="0" name=""/>
        <dsp:cNvSpPr/>
      </dsp:nvSpPr>
      <dsp:spPr>
        <a:xfrm>
          <a:off x="3111694" y="2948027"/>
          <a:ext cx="2385435" cy="486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ru-RU" sz="1800" kern="12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Григорий Перельман</a:t>
          </a:r>
          <a:br>
            <a:rPr lang="ru-RU" sz="1800" kern="12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i="0" kern="1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математик</a:t>
          </a:r>
          <a:endParaRPr lang="ru-RU" sz="1800" b="0" kern="1200" noProof="0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1694" y="2948027"/>
        <a:ext cx="2385435" cy="486711"/>
      </dsp:txXfrm>
    </dsp:sp>
    <dsp:sp modelId="{1223E777-77CB-4A9A-BF21-12B513842696}">
      <dsp:nvSpPr>
        <dsp:cNvPr id="0" name=""/>
        <dsp:cNvSpPr/>
      </dsp:nvSpPr>
      <dsp:spPr>
        <a:xfrm>
          <a:off x="3111694" y="3412938"/>
          <a:ext cx="2385435" cy="602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8E44D8-60E4-4008-9F09-1A652C62E8A6}">
      <dsp:nvSpPr>
        <dsp:cNvPr id="0" name=""/>
        <dsp:cNvSpPr/>
      </dsp:nvSpPr>
      <dsp:spPr>
        <a:xfrm>
          <a:off x="6192899" y="778769"/>
          <a:ext cx="1828799" cy="182879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C14B8-8D61-4009-9F8C-194486F530FA}">
      <dsp:nvSpPr>
        <dsp:cNvPr id="0" name=""/>
        <dsp:cNvSpPr/>
      </dsp:nvSpPr>
      <dsp:spPr>
        <a:xfrm>
          <a:off x="5914581" y="2948027"/>
          <a:ext cx="2385435" cy="486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ru-RU" sz="1800" kern="12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Исаак Ньютон</a:t>
          </a:r>
          <a:br>
            <a:rPr lang="ru-RU" sz="1800" kern="12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i="0" kern="1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физик, математик</a:t>
          </a:r>
          <a:endParaRPr lang="ru-RU" sz="1600" b="0" kern="1200" noProof="0" dirty="0">
            <a:solidFill>
              <a:schemeClr val="accent2">
                <a:lumMod val="75000"/>
              </a:schemeClr>
            </a:solidFill>
            <a:latin typeface="Calibri" panose="020F0502020204030204" pitchFamily="34" charset="0"/>
          </a:endParaRPr>
        </a:p>
      </dsp:txBody>
      <dsp:txXfrm>
        <a:off x="5914581" y="2948027"/>
        <a:ext cx="2385435" cy="486711"/>
      </dsp:txXfrm>
    </dsp:sp>
    <dsp:sp modelId="{EE420F84-477D-4635-BEF8-66426E9A259D}">
      <dsp:nvSpPr>
        <dsp:cNvPr id="0" name=""/>
        <dsp:cNvSpPr/>
      </dsp:nvSpPr>
      <dsp:spPr>
        <a:xfrm>
          <a:off x="6250951" y="2537052"/>
          <a:ext cx="2385435" cy="602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A8E640-7EB5-4EF2-8C83-19A3E5328324}">
      <dsp:nvSpPr>
        <dsp:cNvPr id="0" name=""/>
        <dsp:cNvSpPr/>
      </dsp:nvSpPr>
      <dsp:spPr>
        <a:xfrm>
          <a:off x="8995786" y="778769"/>
          <a:ext cx="1828799" cy="1828799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5F495-3DD9-41C8-99AE-150A333447D0}">
      <dsp:nvSpPr>
        <dsp:cNvPr id="0" name=""/>
        <dsp:cNvSpPr/>
      </dsp:nvSpPr>
      <dsp:spPr>
        <a:xfrm>
          <a:off x="8717468" y="2948027"/>
          <a:ext cx="2385435" cy="486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ru-RU" sz="1800" kern="120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Софья Ковалевская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ru-RU" sz="1800" b="0" kern="1200" noProof="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математик, механик</a:t>
          </a:r>
        </a:p>
      </dsp:txBody>
      <dsp:txXfrm>
        <a:off x="8717468" y="2948027"/>
        <a:ext cx="2385435" cy="486711"/>
      </dsp:txXfrm>
    </dsp:sp>
    <dsp:sp modelId="{5A7600AF-A34B-4D03-B3D6-B3C760AE8E06}">
      <dsp:nvSpPr>
        <dsp:cNvPr id="0" name=""/>
        <dsp:cNvSpPr/>
      </dsp:nvSpPr>
      <dsp:spPr>
        <a:xfrm>
          <a:off x="8760859" y="3369453"/>
          <a:ext cx="2385435" cy="602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9/1/layout/PeoplePortraitsList">
  <dgm:title val="Список людей с портретами"/>
  <dgm:desc val="Список людей с портретами"/>
  <dgm:catLst>
    <dgm:cat type="list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/>
      <dgm:constr type="w" for="ch" forName="compNode" refType="h" refFor="ch" refForName="compNode" fact="0.55"/>
      <dgm:constr type="w" for="ch" forName="sibTrans" refType="w" refFor="ch" refForName="compNode" fact="0.175"/>
      <dgm:constr type="primFontSz" for="des" forName="nameTx" val="18"/>
      <dgm:constr type="primFontSz" for="des" forName="desTx" refType="primFontSz" refFor="des" refForName="nameTx" op="lte" fact="0.75"/>
      <dgm:constr type="h" for="des" forName="topSpace" op="equ"/>
      <dgm:constr type="h" for="des" forName="compNode" op="equ"/>
      <dgm:constr type="h" for="des" forName="photoElip" op="equ"/>
      <dgm:constr type="w" for="des" forName="photoElip" op="equ"/>
      <dgm:constr type="l" for="des" forName="photoElip" op="equ"/>
      <dgm:constr type="h" for="des" forName="iconSpace" op="equ"/>
      <dgm:constr type="h" for="des" forName="nameTx" op="equ"/>
      <dgm:constr type="h" for="des" forName="txSpace" op="equ"/>
      <dgm:constr type="h" for="des" forName="desTx" op="equ"/>
      <dgm:constr type="h" for="des" forName="bottSpace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topSpace" refType="w"/>
          <dgm:constr type="h" for="ch" forName="topSpace" refType="h" fact="0.187"/>
          <dgm:constr type="l" for="ch" forName="topSpace"/>
          <dgm:constr type="w" for="ch" forName="photoElip" refType="h" refFor="ch" refForName="photoElip"/>
          <dgm:constr type="h" for="ch" forName="photoElip" val="46.775"/>
          <dgm:constr type="t" for="ch" forName="photoElip" refType="b" refFor="ch" refForName="topSpace"/>
          <dgm:constr type="ctrX" for="ch" forName="photoElip" refType="w" fact="0.5"/>
          <dgm:constr type="w" for="ch" forName="iconSpace" refType="w"/>
          <dgm:constr type="h" for="ch" forName="iconSpace" refType="h" fact="0.075"/>
          <dgm:constr type="l" for="ch" forName="iconSpace"/>
          <dgm:constr type="t" for="ch" forName="iconSpace" refType="b" refFor="ch" refForName="photoElip"/>
          <dgm:constr type="w" for="ch" forName="nameTx" refType="w"/>
          <dgm:constr type="h" for="ch" forName="nameTx" refType="h" fact="0.112"/>
          <dgm:constr type="l" for="ch" forName="nameTx"/>
          <dgm:constr type="t" for="ch" forName="nameTx" refType="b" refFor="ch" refForName="iconSpace"/>
          <dgm:constr type="h" for="ch" forName="txSpace" refType="h" fact="0.015"/>
          <dgm:constr type="w" for="ch" forName="txSpace" refType="w"/>
          <dgm:constr type="l" for="ch" forName="txSpace"/>
          <dgm:constr type="t" for="ch" forName="txSpace" refType="b" refFor="ch" refForName="nameTx"/>
          <dgm:constr type="w" for="ch" forName="desTx" refType="w"/>
          <dgm:constr type="l" for="ch" forName="desTx"/>
          <dgm:constr type="h" for="ch" forName="desTx" refType="h" fact="0.13875"/>
          <dgm:constr type="t" for="ch" forName="desTx" refType="b" refFor="ch" refForName="txSpace"/>
          <dgm:constr type="w" for="ch" forName="bottSpace" refType="w"/>
          <dgm:constr type="h" for="ch" forName="bottSpace" refType="h" fact="0.067"/>
          <dgm:constr type="l" for="ch" forName="bottSpace"/>
          <dgm:constr type="t" for="ch" forName="bottSpace" refType="b" refFor="ch" refForName="desTx"/>
        </dgm:constrLst>
        <dgm:ruleLst>
          <dgm:rule type="h" val="INF" fact="NaN" max="NaN"/>
        </dgm:ruleLst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hotoElip" styleLbl="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nameTx" styleLbl="revTx">
          <dgm:varLst>
            <dgm:chMax val="0"/>
            <dgm:chPref val="0"/>
          </dgm:varLst>
          <dgm:alg type="tx">
            <dgm:param type="txAnchorVert" val="t"/>
            <dgm:param type="txAnchorHorzCh" val="ct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HorzCh" val="ct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13"/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13" fact="NaN" max="NaN"/>
            <dgm:rule type="h" val="INF" fact="NaN" max="NaN"/>
          </dgm:ruleLst>
        </dgm:layoutNode>
        <dgm:layoutNode name="bott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 algn="ctr">
          <a:lnSpc>
            <a:spcPct val="100000"/>
          </a:lnSpc>
          <a:defRPr b="1" spc="20">
            <a:latin typeface="+mj-lt"/>
          </a:defRPr>
        </a:lvl1pPr>
        <a:lvl2pPr algn="ctr">
          <a:lnSpc>
            <a:spcPct val="100000"/>
          </a:lnSpc>
          <a:defRPr>
            <a:latin typeface="+mj-lt"/>
          </a:defRPr>
        </a:lvl2pPr>
        <a:lvl3pPr algn="ctr">
          <a:buNone/>
          <a:defRPr i="1">
            <a:latin typeface="+mj-lt"/>
          </a:defRPr>
        </a:lvl3pPr>
        <a:lvl4pPr algn="ctr">
          <a:buNone/>
          <a:defRPr i="1">
            <a:latin typeface="+mj-lt"/>
          </a:defRPr>
        </a:lvl4pPr>
        <a:lvl5pPr algn="ctr">
          <a:buNone/>
          <a:defRPr i="1">
            <a:latin typeface="+mj-lt"/>
          </a:defRPr>
        </a:lvl5pPr>
        <a:lvl6pPr algn="ctr">
          <a:buNone/>
          <a:defRPr i="1">
            <a:latin typeface="+mj-lt"/>
          </a:defRPr>
        </a:lvl6pPr>
        <a:lvl7pPr algn="ctr">
          <a:buNone/>
          <a:defRPr i="1">
            <a:latin typeface="+mj-lt"/>
          </a:defRPr>
        </a:lvl7pPr>
        <a:lvl8pPr algn="ctr">
          <a:buNone/>
          <a:defRPr i="1">
            <a:latin typeface="+mj-lt"/>
          </a:defRPr>
        </a:lvl8pPr>
        <a:lvl9pPr algn="ctr">
          <a:buNone/>
          <a:defRPr i="1">
            <a:latin typeface="+mj-lt"/>
          </a:defRPr>
        </a:lvl9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DD3C18F-592A-4700-8F9A-E56AE9AD7B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BA8E23-9AF4-44CE-A66F-2B402B46F5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76E0E-CD80-4D17-ADB1-CF63FF39BDDE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A6E48CE-BD41-4578-8552-19F05BA1EA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62E6269-E1D1-4167-8500-8A3E0C98D4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A74E9-76B5-47E5-962A-82C8508DE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4639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C7BA811-8917-4F1D-B22F-E96045BFA4E0}" type="datetimeFigureOut">
              <a:rPr lang="ru-RU" noProof="0" smtClean="0"/>
              <a:t>20.12.2023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40C6A29-4676-420C-BBE3-ACC2B80F64D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04597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16069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48456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08849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10204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88368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15155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ru-RU" noProof="0" smtClean="0"/>
              <a:t>11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09422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 13">
            <a:extLst>
              <a:ext uri="{FF2B5EF4-FFF2-40B4-BE49-F238E27FC236}">
                <a16:creationId xmlns:a16="http://schemas.microsoft.com/office/drawing/2014/main" id="{FCE00AC6-1AA1-42D9-83DD-4C308C3F9322}"/>
              </a:ext>
            </a:extLst>
          </p:cNvPr>
          <p:cNvSpPr/>
          <p:nvPr userDrawn="1"/>
        </p:nvSpPr>
        <p:spPr>
          <a:xfrm>
            <a:off x="4000500" y="1087403"/>
            <a:ext cx="8191500" cy="5770597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5319A315-F756-49EC-8181-0EC3F0A37B09}"/>
              </a:ext>
            </a:extLst>
          </p:cNvPr>
          <p:cNvCxnSpPr>
            <a:cxnSpLocks/>
          </p:cNvCxnSpPr>
          <p:nvPr userDrawn="1"/>
        </p:nvCxnSpPr>
        <p:spPr>
          <a:xfrm>
            <a:off x="406241" y="18393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560F3E26-F530-48F5-983F-9DCFF41D4F39}"/>
              </a:ext>
            </a:extLst>
          </p:cNvPr>
          <p:cNvSpPr/>
          <p:nvPr userDrawn="1"/>
        </p:nvSpPr>
        <p:spPr>
          <a:xfrm>
            <a:off x="5292348" y="1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5C97701E-DAF9-4174-AA91-DA203CD27D6A}"/>
              </a:ext>
            </a:extLst>
          </p:cNvPr>
          <p:cNvSpPr/>
          <p:nvPr userDrawn="1"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4F765374-1A4B-41DC-9E75-A95A6C655328}"/>
              </a:ext>
            </a:extLst>
          </p:cNvPr>
          <p:cNvSpPr/>
          <p:nvPr userDrawn="1"/>
        </p:nvSpPr>
        <p:spPr>
          <a:xfrm>
            <a:off x="1569044" y="514898"/>
            <a:ext cx="2393351" cy="23284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7618DB8E-B14E-42E2-B454-6F4F36A8A9D9}"/>
              </a:ext>
            </a:extLst>
          </p:cNvPr>
          <p:cNvSpPr/>
          <p:nvPr userDrawn="1"/>
        </p:nvSpPr>
        <p:spPr>
          <a:xfrm flipH="1">
            <a:off x="0" y="2949740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Дуга 21">
            <a:extLst>
              <a:ext uri="{FF2B5EF4-FFF2-40B4-BE49-F238E27FC236}">
                <a16:creationId xmlns:a16="http://schemas.microsoft.com/office/drawing/2014/main" id="{97666F55-03F1-4D18-9653-0F360E127A7E}"/>
              </a:ext>
            </a:extLst>
          </p:cNvPr>
          <p:cNvSpPr/>
          <p:nvPr userDrawn="1"/>
        </p:nvSpPr>
        <p:spPr>
          <a:xfrm rot="16200000">
            <a:off x="1539683" y="4203427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3208" y="2743200"/>
            <a:ext cx="6592824" cy="2386584"/>
          </a:xfrm>
        </p:spPr>
        <p:txBody>
          <a:bodyPr rtlCol="0"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93208" y="5221224"/>
            <a:ext cx="6592824" cy="996696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1041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 3 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32918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53128" y="1681163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53128" y="2505075"/>
            <a:ext cx="32918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ACF5677B-E56F-4452-ADDC-DA0E20A955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65008" y="1681163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865D9C09-AB3B-40EB-B1DA-9C6D7234345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065008" y="2505075"/>
            <a:ext cx="32918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67273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2 средними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FAA9DFF3-1B49-48A9-BF8A-57DD7D07CF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01259" y="2727729"/>
            <a:ext cx="4290740" cy="4130271"/>
          </a:xfrm>
          <a:custGeom>
            <a:avLst/>
            <a:gdLst>
              <a:gd name="connsiteX0" fmla="*/ 2503809 w 4290740"/>
              <a:gd name="connsiteY0" fmla="*/ 0 h 4130271"/>
              <a:gd name="connsiteX1" fmla="*/ 4198398 w 4290740"/>
              <a:gd name="connsiteY1" fmla="*/ 660580 h 4130271"/>
              <a:gd name="connsiteX2" fmla="*/ 4290740 w 4290740"/>
              <a:gd name="connsiteY2" fmla="*/ 751285 h 4130271"/>
              <a:gd name="connsiteX3" fmla="*/ 4290740 w 4290740"/>
              <a:gd name="connsiteY3" fmla="*/ 4130271 h 4130271"/>
              <a:gd name="connsiteX4" fmla="*/ 604508 w 4290740"/>
              <a:gd name="connsiteY4" fmla="*/ 4130271 h 4130271"/>
              <a:gd name="connsiteX5" fmla="*/ 461940 w 4290740"/>
              <a:gd name="connsiteY5" fmla="*/ 3953232 h 4130271"/>
              <a:gd name="connsiteX6" fmla="*/ 0 w 4290740"/>
              <a:gd name="connsiteY6" fmla="*/ 2503809 h 4130271"/>
              <a:gd name="connsiteX7" fmla="*/ 2503809 w 4290740"/>
              <a:gd name="connsiteY7" fmla="*/ 0 h 413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0740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0" y="751285"/>
                </a:lnTo>
                <a:lnTo>
                  <a:pt x="4290740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endParaRPr lang="ru-RU" noProof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5CFEFC13-B998-4A6F-A7ED-411E266D28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61609" y="0"/>
            <a:ext cx="3519311" cy="3007909"/>
          </a:xfrm>
          <a:custGeom>
            <a:avLst/>
            <a:gdLst>
              <a:gd name="connsiteX0" fmla="*/ 519779 w 3519311"/>
              <a:gd name="connsiteY0" fmla="*/ 0 h 3007909"/>
              <a:gd name="connsiteX1" fmla="*/ 2999531 w 3519311"/>
              <a:gd name="connsiteY1" fmla="*/ 0 h 3007909"/>
              <a:gd name="connsiteX2" fmla="*/ 3003920 w 3519311"/>
              <a:gd name="connsiteY2" fmla="*/ 3989 h 3007909"/>
              <a:gd name="connsiteX3" fmla="*/ 3519311 w 3519311"/>
              <a:gd name="connsiteY3" fmla="*/ 1248253 h 3007909"/>
              <a:gd name="connsiteX4" fmla="*/ 1759655 w 3519311"/>
              <a:gd name="connsiteY4" fmla="*/ 3007909 h 3007909"/>
              <a:gd name="connsiteX5" fmla="*/ 9084 w 3519311"/>
              <a:gd name="connsiteY5" fmla="*/ 1428168 h 3007909"/>
              <a:gd name="connsiteX6" fmla="*/ 0 w 3519311"/>
              <a:gd name="connsiteY6" fmla="*/ 1248273 h 3007909"/>
              <a:gd name="connsiteX7" fmla="*/ 0 w 3519311"/>
              <a:gd name="connsiteY7" fmla="*/ 1248233 h 3007909"/>
              <a:gd name="connsiteX8" fmla="*/ 9084 w 3519311"/>
              <a:gd name="connsiteY8" fmla="*/ 1068339 h 3007909"/>
              <a:gd name="connsiteX9" fmla="*/ 515391 w 3519311"/>
              <a:gd name="connsiteY9" fmla="*/ 3989 h 300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19311" h="3007909">
                <a:moveTo>
                  <a:pt x="519779" y="0"/>
                </a:moveTo>
                <a:lnTo>
                  <a:pt x="2999531" y="0"/>
                </a:lnTo>
                <a:lnTo>
                  <a:pt x="3003920" y="3989"/>
                </a:lnTo>
                <a:cubicBezTo>
                  <a:pt x="3322355" y="322424"/>
                  <a:pt x="3519311" y="762338"/>
                  <a:pt x="3519311" y="1248253"/>
                </a:cubicBezTo>
                <a:cubicBezTo>
                  <a:pt x="3519311" y="2220084"/>
                  <a:pt x="2731486" y="3007909"/>
                  <a:pt x="1759655" y="3007909"/>
                </a:cubicBezTo>
                <a:cubicBezTo>
                  <a:pt x="848565" y="3007909"/>
                  <a:pt x="99196" y="2315485"/>
                  <a:pt x="9084" y="1428168"/>
                </a:cubicBezTo>
                <a:lnTo>
                  <a:pt x="0" y="1248273"/>
                </a:lnTo>
                <a:lnTo>
                  <a:pt x="0" y="1248233"/>
                </a:lnTo>
                <a:lnTo>
                  <a:pt x="9084" y="1068339"/>
                </a:lnTo>
                <a:cubicBezTo>
                  <a:pt x="51137" y="654258"/>
                  <a:pt x="236761" y="282620"/>
                  <a:pt x="515391" y="3989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endParaRPr lang="ru-RU" noProof="0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7BFFB5A-A05C-4B0C-905C-5884361304B2}"/>
              </a:ext>
            </a:extLst>
          </p:cNvPr>
          <p:cNvSpPr/>
          <p:nvPr userDrawn="1"/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9F33AC6C-4807-4785-AE9F-84BFEEDA9F7E}"/>
              </a:ext>
            </a:extLst>
          </p:cNvPr>
          <p:cNvSpPr/>
          <p:nvPr userDrawn="1"/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65760"/>
            <a:ext cx="5120640" cy="132588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4753B078-30BA-4AB9-A020-EE8D9404B6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41248" y="1828800"/>
            <a:ext cx="5093208" cy="4352544"/>
          </a:xfrm>
        </p:spPr>
        <p:txBody>
          <a:bodyPr rtlCol="0"/>
          <a:lstStyle>
            <a:lvl1pPr marL="0" indent="0">
              <a:buNone/>
              <a:defRPr sz="24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13178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>
            <a:extLst>
              <a:ext uri="{FF2B5EF4-FFF2-40B4-BE49-F238E27FC236}">
                <a16:creationId xmlns:a16="http://schemas.microsoft.com/office/drawing/2014/main" id="{2642EAF0-DE94-4F90-82E3-6F316AA8353A}"/>
              </a:ext>
            </a:extLst>
          </p:cNvPr>
          <p:cNvSpPr/>
          <p:nvPr userDrawn="1"/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id="{D22D7888-22FA-4AA1-9BA4-CC61D6643D47}"/>
              </a:ext>
            </a:extLst>
          </p:cNvPr>
          <p:cNvSpPr/>
          <p:nvPr userDrawn="1"/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EBB6E464-8999-4773-A1F2-E6CAA990E572}"/>
              </a:ext>
            </a:extLst>
          </p:cNvPr>
          <p:cNvSpPr/>
          <p:nvPr userDrawn="1"/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CE9CE183-B21E-41EB-A082-DF9C3AD659D5}"/>
              </a:ext>
            </a:extLst>
          </p:cNvPr>
          <p:cNvSpPr/>
          <p:nvPr userDrawn="1"/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1EA14BE8-FDD0-4434-9C3E-BFF78C22D9E3}"/>
              </a:ext>
            </a:extLst>
          </p:cNvPr>
          <p:cNvSpPr/>
          <p:nvPr userDrawn="1"/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5C76330B-4C5E-463F-921A-D91F1F1F6049}"/>
              </a:ext>
            </a:extLst>
          </p:cNvPr>
          <p:cNvSpPr/>
          <p:nvPr userDrawn="1"/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E494E364-7EA8-4D92-915D-75D1A3A67C07}"/>
              </a:ext>
            </a:extLst>
          </p:cNvPr>
          <p:cNvSpPr/>
          <p:nvPr userDrawn="1"/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888" y="1234440"/>
            <a:ext cx="3236976" cy="4069080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>
            <a:lvl1pPr algn="l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6456" y="6356350"/>
            <a:ext cx="850392" cy="365125"/>
          </a:xfrm>
        </p:spPr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4753B078-30BA-4AB9-A020-EE8D9404B6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65976" y="2551176"/>
            <a:ext cx="4709160" cy="1755648"/>
          </a:xfrm>
        </p:spPr>
        <p:txBody>
          <a:bodyPr rtlCol="0"/>
          <a:lstStyle>
            <a:lvl1pPr marL="0" indent="0">
              <a:buNone/>
              <a:defRPr sz="2400"/>
            </a:lvl1pPr>
            <a:lvl2pPr marL="228600">
              <a:defRPr sz="1800"/>
            </a:lvl2pPr>
            <a:lvl3pPr marL="457200">
              <a:defRPr sz="1800"/>
            </a:lvl3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2677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олилиния: Фигура 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648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олилиния: Фигура 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9A1C714-6A0E-456D-A2E2-6288C0EA0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35405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628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40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>
            <a:extLst>
              <a:ext uri="{FF2B5EF4-FFF2-40B4-BE49-F238E27FC236}">
                <a16:creationId xmlns:a16="http://schemas.microsoft.com/office/drawing/2014/main" id="{AFA665D7-34D0-4262-B345-9B1A1BA8DA17}"/>
              </a:ext>
            </a:extLst>
          </p:cNvPr>
          <p:cNvSpPr/>
          <p:nvPr userDrawn="1"/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39ECC553-79E5-4B14-89C9-4DAD2B1021B1}"/>
              </a:ext>
            </a:extLst>
          </p:cNvPr>
          <p:cNvSpPr/>
          <p:nvPr userDrawn="1"/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55797934-7E2B-4F94-89C4-0279413FF821}"/>
              </a:ext>
            </a:extLst>
          </p:cNvPr>
          <p:cNvSpPr/>
          <p:nvPr userDrawn="1"/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32" y="1399032"/>
            <a:ext cx="3236976" cy="4069080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88152" y="1527048"/>
            <a:ext cx="5111496" cy="3931920"/>
          </a:xfrm>
        </p:spPr>
        <p:txBody>
          <a:bodyPr rtlCol="0" anchor="ctr"/>
          <a:lstStyle>
            <a:lvl1pPr marL="0" indent="0">
              <a:buNone/>
              <a:defRPr/>
            </a:lvl1pPr>
            <a:lvl2pPr marL="228600">
              <a:defRPr/>
            </a:lvl2pPr>
            <a:lvl3pPr marL="457200">
              <a:defRPr/>
            </a:lvl3pPr>
            <a:lvl4pPr>
              <a:buNone/>
              <a:defRPr/>
            </a:lvl4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4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2 небольшими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исунок 21">
            <a:extLst>
              <a:ext uri="{FF2B5EF4-FFF2-40B4-BE49-F238E27FC236}">
                <a16:creationId xmlns:a16="http://schemas.microsoft.com/office/drawing/2014/main" id="{5A614E3F-4FB2-4152-A59C-941C908D7B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00479" y="1150210"/>
            <a:ext cx="2207046" cy="2204178"/>
          </a:xfrm>
          <a:custGeom>
            <a:avLst/>
            <a:gdLst>
              <a:gd name="connsiteX0" fmla="*/ 1098749 w 2207046"/>
              <a:gd name="connsiteY0" fmla="*/ 0 h 2204178"/>
              <a:gd name="connsiteX1" fmla="*/ 2201707 w 2207046"/>
              <a:gd name="connsiteY1" fmla="*/ 995326 h 2204178"/>
              <a:gd name="connsiteX2" fmla="*/ 2207046 w 2207046"/>
              <a:gd name="connsiteY2" fmla="*/ 1101058 h 2204178"/>
              <a:gd name="connsiteX3" fmla="*/ 2207046 w 2207046"/>
              <a:gd name="connsiteY3" fmla="*/ 1116306 h 2204178"/>
              <a:gd name="connsiteX4" fmla="*/ 2201707 w 2207046"/>
              <a:gd name="connsiteY4" fmla="*/ 1222039 h 2204178"/>
              <a:gd name="connsiteX5" fmla="*/ 1322187 w 2207046"/>
              <a:gd name="connsiteY5" fmla="*/ 2194840 h 2204178"/>
              <a:gd name="connsiteX6" fmla="*/ 1260999 w 2207046"/>
              <a:gd name="connsiteY6" fmla="*/ 2204178 h 2204178"/>
              <a:gd name="connsiteX7" fmla="*/ 936500 w 2207046"/>
              <a:gd name="connsiteY7" fmla="*/ 2204178 h 2204178"/>
              <a:gd name="connsiteX8" fmla="*/ 875311 w 2207046"/>
              <a:gd name="connsiteY8" fmla="*/ 2194840 h 2204178"/>
              <a:gd name="connsiteX9" fmla="*/ 12592 w 2207046"/>
              <a:gd name="connsiteY9" fmla="*/ 1332120 h 2204178"/>
              <a:gd name="connsiteX10" fmla="*/ 0 w 2207046"/>
              <a:gd name="connsiteY10" fmla="*/ 1249617 h 2204178"/>
              <a:gd name="connsiteX11" fmla="*/ 0 w 2207046"/>
              <a:gd name="connsiteY11" fmla="*/ 967747 h 2204178"/>
              <a:gd name="connsiteX12" fmla="*/ 12592 w 2207046"/>
              <a:gd name="connsiteY12" fmla="*/ 885244 h 2204178"/>
              <a:gd name="connsiteX13" fmla="*/ 1098749 w 2207046"/>
              <a:gd name="connsiteY13" fmla="*/ 0 h 2204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07046" h="2204178">
                <a:moveTo>
                  <a:pt x="1098749" y="0"/>
                </a:moveTo>
                <a:cubicBezTo>
                  <a:pt x="1672788" y="0"/>
                  <a:pt x="2144931" y="436266"/>
                  <a:pt x="2201707" y="995326"/>
                </a:cubicBezTo>
                <a:lnTo>
                  <a:pt x="2207046" y="1101058"/>
                </a:lnTo>
                <a:lnTo>
                  <a:pt x="2207046" y="1116306"/>
                </a:lnTo>
                <a:lnTo>
                  <a:pt x="2201707" y="1222039"/>
                </a:lnTo>
                <a:cubicBezTo>
                  <a:pt x="2152501" y="1706557"/>
                  <a:pt x="1791308" y="2098844"/>
                  <a:pt x="1322187" y="2194840"/>
                </a:cubicBezTo>
                <a:lnTo>
                  <a:pt x="1260999" y="2204178"/>
                </a:lnTo>
                <a:lnTo>
                  <a:pt x="936500" y="2204178"/>
                </a:lnTo>
                <a:lnTo>
                  <a:pt x="875311" y="2194840"/>
                </a:lnTo>
                <a:cubicBezTo>
                  <a:pt x="442276" y="2106228"/>
                  <a:pt x="101204" y="1765156"/>
                  <a:pt x="12592" y="1332120"/>
                </a:cubicBezTo>
                <a:lnTo>
                  <a:pt x="0" y="1249617"/>
                </a:lnTo>
                <a:lnTo>
                  <a:pt x="0" y="967747"/>
                </a:lnTo>
                <a:lnTo>
                  <a:pt x="12592" y="885244"/>
                </a:lnTo>
                <a:cubicBezTo>
                  <a:pt x="115972" y="380036"/>
                  <a:pt x="562980" y="0"/>
                  <a:pt x="1098749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endParaRPr lang="ru-RU" noProof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8A1F486A-F545-4642-B1CB-5356704413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44632" y="2579683"/>
            <a:ext cx="3096807" cy="3096807"/>
          </a:xfrm>
          <a:custGeom>
            <a:avLst/>
            <a:gdLst>
              <a:gd name="connsiteX0" fmla="*/ 1548404 w 3096807"/>
              <a:gd name="connsiteY0" fmla="*/ 0 h 3096807"/>
              <a:gd name="connsiteX1" fmla="*/ 3096807 w 3096807"/>
              <a:gd name="connsiteY1" fmla="*/ 1548404 h 3096807"/>
              <a:gd name="connsiteX2" fmla="*/ 1548404 w 3096807"/>
              <a:gd name="connsiteY2" fmla="*/ 3096807 h 3096807"/>
              <a:gd name="connsiteX3" fmla="*/ 0 w 3096807"/>
              <a:gd name="connsiteY3" fmla="*/ 1548404 h 3096807"/>
              <a:gd name="connsiteX4" fmla="*/ 1548404 w 3096807"/>
              <a:gd name="connsiteY4" fmla="*/ 0 h 309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6807" h="3096807">
                <a:moveTo>
                  <a:pt x="1548404" y="0"/>
                </a:moveTo>
                <a:cubicBezTo>
                  <a:pt x="2403564" y="0"/>
                  <a:pt x="3096807" y="693243"/>
                  <a:pt x="3096807" y="1548404"/>
                </a:cubicBezTo>
                <a:cubicBezTo>
                  <a:pt x="3096807" y="2403564"/>
                  <a:pt x="2403564" y="3096807"/>
                  <a:pt x="1548404" y="3096807"/>
                </a:cubicBezTo>
                <a:cubicBezTo>
                  <a:pt x="693243" y="3096807"/>
                  <a:pt x="0" y="2403564"/>
                  <a:pt x="0" y="1548404"/>
                </a:cubicBezTo>
                <a:cubicBezTo>
                  <a:pt x="0" y="693243"/>
                  <a:pt x="693243" y="0"/>
                  <a:pt x="1548404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65124"/>
            <a:ext cx="5806440" cy="132588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496" y="1825625"/>
            <a:ext cx="5806440" cy="4352544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buNone/>
              <a:defRPr sz="2400"/>
            </a:lvl1pPr>
            <a:lvl2pPr marL="228600">
              <a:lnSpc>
                <a:spcPct val="110000"/>
              </a:lnSpc>
              <a:defRPr sz="2000"/>
            </a:lvl2pPr>
            <a:lvl3pPr marL="457200">
              <a:lnSpc>
                <a:spcPct val="110000"/>
              </a:lnSpc>
              <a:defRPr sz="1800"/>
            </a:lvl3pPr>
            <a:lvl4pPr marL="685800"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8E71C73-7BAD-4838-88C1-42E045A9D179}"/>
              </a:ext>
            </a:extLst>
          </p:cNvPr>
          <p:cNvSpPr/>
          <p:nvPr userDrawn="1"/>
        </p:nvSpPr>
        <p:spPr>
          <a:xfrm>
            <a:off x="10249620" y="1555068"/>
            <a:ext cx="819303" cy="7970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4560922-5803-412D-880B-065E75DCBC0A}"/>
              </a:ext>
            </a:extLst>
          </p:cNvPr>
          <p:cNvSpPr/>
          <p:nvPr userDrawn="1"/>
        </p:nvSpPr>
        <p:spPr>
          <a:xfrm>
            <a:off x="7590089" y="4034393"/>
            <a:ext cx="876704" cy="876704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83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200EACD1-D216-4037-8AFF-80CF273586DF}"/>
              </a:ext>
            </a:extLst>
          </p:cNvPr>
          <p:cNvSpPr/>
          <p:nvPr userDrawn="1"/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Дуга 7">
            <a:extLst>
              <a:ext uri="{FF2B5EF4-FFF2-40B4-BE49-F238E27FC236}">
                <a16:creationId xmlns:a16="http://schemas.microsoft.com/office/drawing/2014/main" id="{F941DE04-3FEA-4A57-B200-F9F6A765C792}"/>
              </a:ext>
            </a:extLst>
          </p:cNvPr>
          <p:cNvSpPr/>
          <p:nvPr userDrawn="1"/>
        </p:nvSpPr>
        <p:spPr>
          <a:xfrm rot="9222429" flipV="1">
            <a:off x="2494119" y="-28502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A565C7B4-4152-4548-A771-EB148A028FDB}"/>
              </a:ext>
            </a:extLst>
          </p:cNvPr>
          <p:cNvSpPr/>
          <p:nvPr userDrawn="1"/>
        </p:nvSpPr>
        <p:spPr>
          <a:xfrm>
            <a:off x="8165417" y="5241988"/>
            <a:ext cx="759403" cy="73880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9272" y="1380744"/>
            <a:ext cx="5559552" cy="2514600"/>
          </a:xfrm>
        </p:spPr>
        <p:txBody>
          <a:bodyPr rtlCol="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19272" y="4078224"/>
            <a:ext cx="5559552" cy="153619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785573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65125"/>
            <a:ext cx="10515600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79576" y="1911096"/>
            <a:ext cx="9829800" cy="3859742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08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4753B078-30BA-4AB9-A020-EE8D9404B6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11096"/>
            <a:ext cx="10515600" cy="3859742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9892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цитаты с рисунком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:a16="http://schemas.microsoft.com/office/drawing/2014/main" id="{63E3FD7E-C80A-4707-A8E9-4134DF91F3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</p:spPr>
        <p:txBody>
          <a:bodyPr rtlCol="0"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10EC23F5-CD2E-4207-A4E6-73BDFF74D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0" y="370600"/>
            <a:ext cx="5923842" cy="5923842"/>
          </a:xfrm>
          <a:custGeom>
            <a:avLst/>
            <a:gdLst>
              <a:gd name="connsiteX0" fmla="*/ 2961921 w 5923842"/>
              <a:gd name="connsiteY0" fmla="*/ 0 h 5923842"/>
              <a:gd name="connsiteX1" fmla="*/ 5923842 w 5923842"/>
              <a:gd name="connsiteY1" fmla="*/ 2961921 h 5923842"/>
              <a:gd name="connsiteX2" fmla="*/ 2961921 w 5923842"/>
              <a:gd name="connsiteY2" fmla="*/ 5923842 h 5923842"/>
              <a:gd name="connsiteX3" fmla="*/ 0 w 5923842"/>
              <a:gd name="connsiteY3" fmla="*/ 2961921 h 5923842"/>
              <a:gd name="connsiteX4" fmla="*/ 2961921 w 5923842"/>
              <a:gd name="connsiteY4" fmla="*/ 0 h 59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3842" h="5923842">
                <a:moveTo>
                  <a:pt x="2961921" y="0"/>
                </a:moveTo>
                <a:cubicBezTo>
                  <a:pt x="4597745" y="0"/>
                  <a:pt x="5923842" y="1326097"/>
                  <a:pt x="5923842" y="2961921"/>
                </a:cubicBezTo>
                <a:cubicBezTo>
                  <a:pt x="5923842" y="4597745"/>
                  <a:pt x="4597745" y="5923842"/>
                  <a:pt x="2961921" y="5923842"/>
                </a:cubicBezTo>
                <a:cubicBezTo>
                  <a:pt x="1326097" y="5923842"/>
                  <a:pt x="0" y="4597745"/>
                  <a:pt x="0" y="2961921"/>
                </a:cubicBezTo>
                <a:cubicBezTo>
                  <a:pt x="0" y="1326097"/>
                  <a:pt x="1326097" y="0"/>
                  <a:pt x="2961921" y="0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</p:spPr>
        <p:txBody>
          <a:bodyPr wrap="square" lIns="457200" rIns="457200" bIns="2331720" rtlCol="0" anchor="b" anchorCtr="0"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75304" y="4379976"/>
            <a:ext cx="5038344" cy="71323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AD26FED4-1CE2-444B-A77E-EB3CB505AF1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/>
              <a:t>Название презентации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28FD25AA-10CC-48D8-9577-257871107B9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2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 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906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94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noProof="0">
                <a:solidFill>
                  <a:prstClr val="black">
                    <a:tint val="75000"/>
                  </a:prstClr>
                </a:solidFill>
              </a:rPr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ru-RU" noProof="0">
                <a:solidFill>
                  <a:prstClr val="black">
                    <a:tint val="75000"/>
                  </a:prstClr>
                </a:solidFill>
              </a:rPr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noProof="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noProof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6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71" r:id="rId4"/>
    <p:sldLayoutId id="2147483770" r:id="rId5"/>
    <p:sldLayoutId id="2147483774" r:id="rId6"/>
    <p:sldLayoutId id="2147483783" r:id="rId7"/>
    <p:sldLayoutId id="2147483772" r:id="rId8"/>
    <p:sldLayoutId id="2147483773" r:id="rId9"/>
    <p:sldLayoutId id="2147483785" r:id="rId10"/>
    <p:sldLayoutId id="2147483786" r:id="rId11"/>
    <p:sldLayoutId id="2147483787" r:id="rId12"/>
    <p:sldLayoutId id="2147483775" r:id="rId13"/>
    <p:sldLayoutId id="2147483788" r:id="rId14"/>
    <p:sldLayoutId id="2147483776" r:id="rId15"/>
    <p:sldLayoutId id="2147483777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 /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9.xml" /><Relationship Id="rId4" Type="http://schemas.openxmlformats.org/officeDocument/2006/relationships/image" Target="../media/image20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 /><Relationship Id="rId7" Type="http://schemas.microsoft.com/office/2007/relationships/diagramDrawing" Target="../diagrams/drawing1.xml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6.xml" /><Relationship Id="rId6" Type="http://schemas.openxmlformats.org/officeDocument/2006/relationships/diagramColors" Target="../diagrams/colors1.xml" /><Relationship Id="rId5" Type="http://schemas.openxmlformats.org/officeDocument/2006/relationships/diagramQuickStyle" Target="../diagrams/quickStyle1.xml" /><Relationship Id="rId4" Type="http://schemas.openxmlformats.org/officeDocument/2006/relationships/diagramLayout" Target="../diagrams/layout1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 /><Relationship Id="rId1" Type="http://schemas.openxmlformats.org/officeDocument/2006/relationships/slideLayout" Target="../slideLayouts/slideLayout5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 /><Relationship Id="rId2" Type="http://schemas.openxmlformats.org/officeDocument/2006/relationships/image" Target="../media/image26.jpg" /><Relationship Id="rId1" Type="http://schemas.openxmlformats.org/officeDocument/2006/relationships/slideLayout" Target="../slideLayouts/slideLayout11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sonya1306ma@gmail.com" TargetMode="External" /><Relationship Id="rId2" Type="http://schemas.openxmlformats.org/officeDocument/2006/relationships/image" Target="../media/image28.jpeg" /><Relationship Id="rId1" Type="http://schemas.openxmlformats.org/officeDocument/2006/relationships/slideLayout" Target="../slideLayouts/slideLayout12.xml" /><Relationship Id="rId5" Type="http://schemas.openxmlformats.org/officeDocument/2006/relationships/hyperlink" Target="mailto:dianafuzeeva@gmail.com" TargetMode="External" /><Relationship Id="rId4" Type="http://schemas.openxmlformats.org/officeDocument/2006/relationships/hyperlink" Target="mailto:lizapetrenko2007@mail.ru" TargetMode="Externa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3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4.jp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9.xml" /><Relationship Id="rId4" Type="http://schemas.openxmlformats.org/officeDocument/2006/relationships/image" Target="../media/image6.jp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 /><Relationship Id="rId2" Type="http://schemas.openxmlformats.org/officeDocument/2006/relationships/image" Target="../media/image7.jpg" /><Relationship Id="rId1" Type="http://schemas.openxmlformats.org/officeDocument/2006/relationships/slideLayout" Target="../slideLayouts/slideLayout3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8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0.xml" /><Relationship Id="rId5" Type="http://schemas.openxmlformats.org/officeDocument/2006/relationships/image" Target="../media/image13.png" /><Relationship Id="rId4" Type="http://schemas.openxmlformats.org/officeDocument/2006/relationships/image" Target="../media/image12.pn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6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1.xml" /><Relationship Id="rId4" Type="http://schemas.openxmlformats.org/officeDocument/2006/relationships/image" Target="../media/image17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08836-40C5-46C2-81BA-21AA271769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4783" y="1152959"/>
            <a:ext cx="6592824" cy="2386584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CC4EC4-809C-4FD2-AA20-009F08590D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7622" y="3717334"/>
            <a:ext cx="4654378" cy="2065627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студенты группы Ю-11:</a:t>
            </a:r>
          </a:p>
          <a:p>
            <a:pPr rtl="0"/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Фузеева Диана Владимировна </a:t>
            </a:r>
          </a:p>
          <a:p>
            <a:pPr rtl="0"/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Петренко Елизавета Денисовна </a:t>
            </a:r>
          </a:p>
          <a:p>
            <a:pPr rtl="0"/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Пупс Софья Владиславовна</a:t>
            </a:r>
          </a:p>
          <a:p>
            <a:pPr rtl="0"/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rtl="0"/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Татьяна Владимировна</a:t>
            </a:r>
          </a:p>
          <a:p>
            <a:pPr rt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1913" y="0"/>
            <a:ext cx="9798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бюджетное профессиональное образовательное учреждение 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«Хабаровский колледж отраслевых технологий и сферы обслуживания»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94173" y="6289589"/>
            <a:ext cx="1803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2023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</a:t>
            </a:r>
          </a:p>
        </p:txBody>
      </p:sp>
      <p:pic>
        <p:nvPicPr>
          <p:cNvPr id="1028" name="Picture 4" descr="Студенту">
            <a:extLst>
              <a:ext uri="{FF2B5EF4-FFF2-40B4-BE49-F238E27FC236}">
                <a16:creationId xmlns:a16="http://schemas.microsoft.com/office/drawing/2014/main" id="{2D294CE0-B89F-D39C-4955-10D893210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739" y="-83975"/>
            <a:ext cx="867747" cy="86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962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627" y="353748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Величайшие умы в истории человечества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512711"/>
            <a:ext cx="5157787" cy="99236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Премии по математике, </a:t>
            </a:r>
            <a:r>
              <a:rPr lang="ru-RU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схожие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Нобелевской: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3427412" cy="368458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Филдсовская премия -престижная награда, которая присуждается с 1936 г. раз в четыре года на каждом международном математическом конгрессе</a:t>
            </a:r>
          </a:p>
          <a:p>
            <a:pPr marL="0" indent="0">
              <a:buNone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097588" y="1906764"/>
            <a:ext cx="5183188" cy="3684588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конгресс математиков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(ICM)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известный форум, на котором вручают премии лучшим математикам в различных дисциплинах.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Абелевская премия - </a:t>
            </a: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Основана правительством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Норвегии</a:t>
            </a: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 </a:t>
            </a:r>
            <a:r>
              <a:rPr lang="ru-RU" b="0" i="0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2002 году</a:t>
            </a: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и, начиная с </a:t>
            </a:r>
            <a:r>
              <a:rPr lang="ru-RU" b="0" i="0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2003 года</a:t>
            </a: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ежегодно присуждается выдающимся математикам современности. Денежный размер премии сопоставим с размером </a:t>
            </a:r>
            <a:r>
              <a:rPr lang="ru-RU" b="0" i="0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Нобелевской премии</a:t>
            </a: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составляет 6 млн </a:t>
            </a:r>
            <a:r>
              <a:rPr lang="ru-RU" b="0" i="0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норвежских крон (52 млн рублей).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 rot="16200000">
            <a:off x="8580438" y="3246435"/>
            <a:ext cx="6858002" cy="365125"/>
          </a:xfrm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5053153" y="6571688"/>
            <a:ext cx="61353" cy="94431"/>
          </a:xfrm>
          <a:effectLst>
            <a:softEdge rad="304800"/>
          </a:effectLst>
        </p:spPr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0" name="Picture 6" descr="Филдсовская премия — Википедия">
            <a:extLst>
              <a:ext uri="{FF2B5EF4-FFF2-40B4-BE49-F238E27FC236}">
                <a16:creationId xmlns:a16="http://schemas.microsoft.com/office/drawing/2014/main" id="{70E47AEB-0CAD-B755-0C57-489FA60A6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243" y="4845107"/>
            <a:ext cx="1558822" cy="149248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НОБЕЛЕВСКИЕ ПРЕМИИ | Энциклопедия Кругосвет">
            <a:extLst>
              <a:ext uri="{FF2B5EF4-FFF2-40B4-BE49-F238E27FC236}">
                <a16:creationId xmlns:a16="http://schemas.microsoft.com/office/drawing/2014/main" id="{731961B2-4857-93E9-F2F9-A0922EF24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023" y="4980562"/>
            <a:ext cx="1773667" cy="1773667"/>
          </a:xfrm>
          <a:prstGeom prst="rect">
            <a:avLst/>
          </a:prstGeom>
          <a:noFill/>
          <a:effectLst>
            <a:softEdge rad="177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Знак нагрудный Ромб Высшее образование искусство и культура с лирой код  12149, Магазин нумизматики Vira Moneiro">
            <a:extLst>
              <a:ext uri="{FF2B5EF4-FFF2-40B4-BE49-F238E27FC236}">
                <a16:creationId xmlns:a16="http://schemas.microsoft.com/office/drawing/2014/main" id="{5541AEBE-7ED9-5813-0282-E010AAB2C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554" y="4834966"/>
            <a:ext cx="1967678" cy="1967678"/>
          </a:xfrm>
          <a:prstGeom prst="rect">
            <a:avLst/>
          </a:prstGeom>
          <a:noFill/>
          <a:effectLst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: развернутая 11">
            <a:extLst>
              <a:ext uri="{FF2B5EF4-FFF2-40B4-BE49-F238E27FC236}">
                <a16:creationId xmlns:a16="http://schemas.microsoft.com/office/drawing/2014/main" id="{12914B31-E6FE-2E49-2E28-960BC20E6134}"/>
              </a:ext>
            </a:extLst>
          </p:cNvPr>
          <p:cNvSpPr/>
          <p:nvPr/>
        </p:nvSpPr>
        <p:spPr>
          <a:xfrm rot="5400000">
            <a:off x="8833540" y="3285997"/>
            <a:ext cx="4166629" cy="1640706"/>
          </a:xfrm>
          <a:prstGeom prst="uturnArrow">
            <a:avLst>
              <a:gd name="adj1" fmla="val 6130"/>
              <a:gd name="adj2" fmla="val 13439"/>
              <a:gd name="adj3" fmla="val 18686"/>
              <a:gd name="adj4" fmla="val 43750"/>
              <a:gd name="adj5" fmla="val 6099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развернутая 12">
            <a:extLst>
              <a:ext uri="{FF2B5EF4-FFF2-40B4-BE49-F238E27FC236}">
                <a16:creationId xmlns:a16="http://schemas.microsoft.com/office/drawing/2014/main" id="{B0E2A954-EDA0-794E-E47C-797BB59A5AD3}"/>
              </a:ext>
            </a:extLst>
          </p:cNvPr>
          <p:cNvSpPr/>
          <p:nvPr/>
        </p:nvSpPr>
        <p:spPr>
          <a:xfrm rot="16200000" flipH="1">
            <a:off x="4414032" y="4241219"/>
            <a:ext cx="2828204" cy="532564"/>
          </a:xfrm>
          <a:prstGeom prst="uturnArrow">
            <a:avLst>
              <a:gd name="adj1" fmla="val 24925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: развернутая 13">
            <a:extLst>
              <a:ext uri="{FF2B5EF4-FFF2-40B4-BE49-F238E27FC236}">
                <a16:creationId xmlns:a16="http://schemas.microsoft.com/office/drawing/2014/main" id="{1B909318-A74C-4E58-0E5D-5CD54015E697}"/>
              </a:ext>
            </a:extLst>
          </p:cNvPr>
          <p:cNvSpPr/>
          <p:nvPr/>
        </p:nvSpPr>
        <p:spPr>
          <a:xfrm rot="5400000">
            <a:off x="2911482" y="3801350"/>
            <a:ext cx="3336699" cy="903808"/>
          </a:xfrm>
          <a:prstGeom prst="uturnArrow">
            <a:avLst>
              <a:gd name="adj1" fmla="val 15385"/>
              <a:gd name="adj2" fmla="val 14405"/>
              <a:gd name="adj3" fmla="val 25000"/>
              <a:gd name="adj4" fmla="val 43750"/>
              <a:gd name="adj5" fmla="val 1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910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8AA74-F89F-48A1-B941-897EC05BA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Гении математического мира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8FFD21CE-7A2D-4CB5-AC11-6E5CB7F7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8555419" y="3246435"/>
            <a:ext cx="6858002" cy="365125"/>
          </a:xfrm>
        </p:spPr>
        <p:txBody>
          <a:bodyPr rtlCol="0"/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A8C87077-3DA0-43A0-9187-E1AACEF31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lvl="0" rtl="0"/>
            <a:fld id="{D76B855D-E9CC-4FF8-AD85-6CDC7B89A0DE}" type="slidenum">
              <a:rPr lang="ru-RU" smtClean="0"/>
              <a:pPr lvl="0" rtl="0"/>
              <a:t>11</a:t>
            </a:fld>
            <a:endParaRPr lang="ru-RU" dirty="0"/>
          </a:p>
        </p:txBody>
      </p:sp>
      <p:graphicFrame>
        <p:nvGraphicFramePr>
          <p:cNvPr id="22" name="Объект 2" descr="Графический элемент SmartArt команды&#10;">
            <a:extLst>
              <a:ext uri="{FF2B5EF4-FFF2-40B4-BE49-F238E27FC236}">
                <a16:creationId xmlns:a16="http://schemas.microsoft.com/office/drawing/2014/main" id="{32A313B8-E3F1-444F-8A47-3468D3E710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7639640"/>
              </p:ext>
            </p:extLst>
          </p:nvPr>
        </p:nvGraphicFramePr>
        <p:xfrm>
          <a:off x="390145" y="914399"/>
          <a:ext cx="11411712" cy="4345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3A9333F-FAF5-18AC-1320-162CB60FAAA7}"/>
              </a:ext>
            </a:extLst>
          </p:cNvPr>
          <p:cNvSpPr txBox="1"/>
          <p:nvPr/>
        </p:nvSpPr>
        <p:spPr>
          <a:xfrm>
            <a:off x="763557" y="4665306"/>
            <a:ext cx="2063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87A328-0B6E-999A-E1B9-6D89B99AD796}"/>
              </a:ext>
            </a:extLst>
          </p:cNvPr>
          <p:cNvSpPr txBox="1"/>
          <p:nvPr/>
        </p:nvSpPr>
        <p:spPr>
          <a:xfrm>
            <a:off x="838200" y="4702629"/>
            <a:ext cx="22409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Google Sans"/>
              </a:rPr>
              <a:t> </a:t>
            </a:r>
            <a:r>
              <a:rPr lang="ru-RU" sz="1600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 учение о четных и нечетных числах, чем заложил основы теории чисел.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8A862A-01FD-16B7-0E53-2BC3B773BC21}"/>
              </a:ext>
            </a:extLst>
          </p:cNvPr>
          <p:cNvSpPr txBox="1"/>
          <p:nvPr/>
        </p:nvSpPr>
        <p:spPr>
          <a:xfrm>
            <a:off x="3527157" y="4665306"/>
            <a:ext cx="24257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доказал гипотезу Пуанкаре, которая была нерешённой проблемой около века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Доказал общую гипотезу геометризации.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8BBEE1-0255-7FA8-2204-252E02614DC9}"/>
              </a:ext>
            </a:extLst>
          </p:cNvPr>
          <p:cNvSpPr txBox="1"/>
          <p:nvPr/>
        </p:nvSpPr>
        <p:spPr>
          <a:xfrm>
            <a:off x="6400986" y="4627391"/>
            <a:ext cx="22096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 дифференциальное и интегральное исчисления,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классифицировал бол-во кубических алгебраических кривых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2DA34E-D509-6E97-768F-E49FBBFEC6D6}"/>
              </a:ext>
            </a:extLst>
          </p:cNvPr>
          <p:cNvSpPr txBox="1"/>
          <p:nvPr/>
        </p:nvSpPr>
        <p:spPr>
          <a:xfrm>
            <a:off x="9058655" y="4702629"/>
            <a:ext cx="25766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открыла третий классический случай разрешимости задачи о вращении твёрдого тела вокруг неподвижной точки.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535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7188D-C6C9-1755-5517-A8C2F7C45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98" y="173563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гения от обычного человека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A38B8-1BF2-4F7C-ED20-8D15F60D3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499125"/>
            <a:ext cx="6455113" cy="53588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самом общем смысле гений – это человек, имеющий все те же способности, что и обычный человек, но мера их развитости гораздо выше среднего. Н. В. Гончаренко называет основными качествами гения </a:t>
            </a:r>
          </a:p>
          <a:p>
            <a:pPr marL="342900" indent="-342900">
              <a:buAutoNum type="arabicParenR"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универсальность знаний и глубину проникновения в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изучения;</a:t>
            </a:r>
          </a:p>
          <a:p>
            <a:pPr marL="342900" indent="-342900">
              <a:buAutoNum type="arabicParenR"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оригинальность мышления, способность обогатить науку новыми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идеями;</a:t>
            </a:r>
          </a:p>
          <a:p>
            <a:pPr marL="342900" indent="-342900">
              <a:buAutoNum type="arabicParenR"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независимость и свободу мышления; </a:t>
            </a:r>
          </a:p>
          <a:p>
            <a:pPr marL="342900" indent="-342900">
              <a:buAutoNum type="arabicParenR"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огромное влияние на социальную и духовную жизнь общества; </a:t>
            </a:r>
          </a:p>
          <a:p>
            <a:pPr marL="342900" indent="-342900">
              <a:buAutoNum type="arabicParenR"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настойчивость и неуклонность в преследовании цели. 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Гении не обязательно должны круглыми сутками без отдыха быть погружёнными в своё дело. Они могут не выделяться внешне, вопреки общественному мнению. Не стоит называть гениями всех подряд.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24EC5DB-7AE1-2FCB-C5B6-0F61A4C35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9">
            <a:extLst>
              <a:ext uri="{FF2B5EF4-FFF2-40B4-BE49-F238E27FC236}">
                <a16:creationId xmlns:a16="http://schemas.microsoft.com/office/drawing/2014/main" id="{0314E189-5289-BF06-E53A-2BA58570EA3B}"/>
              </a:ext>
            </a:extLst>
          </p:cNvPr>
          <p:cNvSpPr txBox="1">
            <a:spLocks/>
          </p:cNvSpPr>
          <p:nvPr/>
        </p:nvSpPr>
        <p:spPr>
          <a:xfrm rot="16200000">
            <a:off x="8529334" y="3246435"/>
            <a:ext cx="68580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ctr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8D22A1-1DB7-D80B-3E63-727F4CCE3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6" r="7901"/>
          <a:stretch/>
        </p:blipFill>
        <p:spPr>
          <a:xfrm>
            <a:off x="7524784" y="2816665"/>
            <a:ext cx="4250988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5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B2183F2-8AA0-47A1-47F3-8662571D5E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1702" b="21702"/>
          <a:stretch>
            <a:fillRect/>
          </a:stretch>
        </p:blipFill>
        <p:spPr>
          <a:xfrm>
            <a:off x="6317090" y="-4"/>
            <a:ext cx="3519311" cy="3007909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FDF6676-C555-BB32-3F94-4794579B0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BAC8BE-CF53-D430-E9C6-013BAE75A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1DF7B062-48D4-254B-46B1-F49D4D425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Люди, разбирающиеся в математике, выделяются собранностью и логикой. А математические гении, в свою очередь, такие же люди, как и мы, но отличаются оригинальным мышлением и трудолюбием. В своей презентации мы ответили на все стоящие перед нами вопросы. Будем рады вашим комментариям. Спасибо за внимание!</a:t>
            </a:r>
          </a:p>
        </p:txBody>
      </p:sp>
      <p:sp>
        <p:nvSpPr>
          <p:cNvPr id="16" name="Нижний колонтитул 9">
            <a:extLst>
              <a:ext uri="{FF2B5EF4-FFF2-40B4-BE49-F238E27FC236}">
                <a16:creationId xmlns:a16="http://schemas.microsoft.com/office/drawing/2014/main" id="{71A628CB-46AC-85B1-8FB8-5073927A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8529334" y="3246435"/>
            <a:ext cx="6858002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  <a:endParaRPr lang="ru-RU" sz="2400" b="0" i="0" u="none" strike="noStrike" kern="1200" cap="none" spc="0" normalizeH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4" r="110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9215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7F6D7-05DD-1A88-8F16-FA43505DE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006B8A-2642-28EB-9DAF-E6BF341D8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LogicLike -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нужна математика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?: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https://logiclike.com/math-logic/interesno-polezno/zachem-nuzhna-matematika#:~:text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В. Григоренко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«Гений в искусстве и науке»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1991 г, 432 с.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Казанский федеральный университет –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премии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https://kpfu.ru/math/premii-v-oblasti-matematiki/matematicheskij-dajdzhest-355446.html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Коммерсантъ 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Плюс-минус математика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https://www.kommersant.ru/doc/5215411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 ИТМО -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логика и математика позволяет предсказывать человеку еще не открытое</a:t>
            </a:r>
            <a:r>
              <a:rPr lang="ru-RU" sz="200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https://news.itmo.ru/ru/news/8456/</a:t>
            </a:r>
            <a:endParaRPr lang="ru-RU" sz="2000" i="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EqWorld –</a:t>
            </a:r>
            <a:r>
              <a:rPr lang="ru-RU" sz="200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Выдающиеся математики</a:t>
            </a:r>
            <a:r>
              <a:rPr lang="ru-RU" sz="200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https://eqworld.ipmnet.ru/ru/education/edu-scientists.htm</a:t>
            </a:r>
            <a:endParaRPr lang="en-US" sz="2000" i="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Википедия –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Перельман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https://ru.wikipedia.org/wiki/%D0%9F%D0%B5%D1%80%D0%B5%D0%BB%D1%8C%D0%BC%D0%B0%D0%BD,_%D0%93%D1%80%D0%B8%D0%B3%D0%BE%D1%80%D0%B8%D0%B9_%D0%AF%D0%BA%D0%BE%D0%B2%D0%BB%D0%B5%D0%B2%D0%B8%D1%87#:~:text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526C57D-5C5D-2AD0-226F-F93E93E9D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9">
            <a:extLst>
              <a:ext uri="{FF2B5EF4-FFF2-40B4-BE49-F238E27FC236}">
                <a16:creationId xmlns:a16="http://schemas.microsoft.com/office/drawing/2014/main" id="{F3B109E8-88DA-1A09-8949-B9518EC15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8529334" y="3246435"/>
            <a:ext cx="6858002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  <a:endParaRPr lang="ru-RU" sz="2400" b="0" i="0" u="none" strike="noStrike" kern="1200" cap="none" spc="0" normalizeH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07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37" y="1942319"/>
            <a:ext cx="4639634" cy="2613419"/>
          </a:xfrm>
          <a:effectLst>
            <a:softEdge rad="381000"/>
          </a:effectLst>
        </p:spPr>
      </p:pic>
      <p:sp>
        <p:nvSpPr>
          <p:cNvPr id="7" name="TextBox 6"/>
          <p:cNvSpPr txBox="1"/>
          <p:nvPr/>
        </p:nvSpPr>
        <p:spPr>
          <a:xfrm>
            <a:off x="6890658" y="2048699"/>
            <a:ext cx="3686458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команда: 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Пупс Софья: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89242261306</a:t>
            </a:r>
          </a:p>
          <a:p>
            <a:r>
              <a:rPr lang="ru-RU" altLang="ru-RU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sonya1306ma@gmail.com</a:t>
            </a: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Петренко Елизавета:</a:t>
            </a:r>
          </a:p>
          <a:p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89842824794</a:t>
            </a:r>
            <a:endParaRPr lang="ru-RU" altLang="ru-RU"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lizapetrenko2007@mail.ru</a:t>
            </a:r>
            <a:endParaRPr lang="ru-RU" altLang="ru-RU"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Фузеева Диана:</a:t>
            </a:r>
          </a:p>
          <a:p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89242172470</a:t>
            </a:r>
          </a:p>
          <a:p>
            <a:r>
              <a:rPr lang="ru-RU" altLang="ru-RU" sz="2400" b="1" u="sng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dianafuzeeva@gmail.com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2" descr="Red Heart"/>
          <p:cNvSpPr>
            <a:spLocks noChangeAspect="1" noChangeArrowheads="1"/>
          </p:cNvSpPr>
          <p:nvPr/>
        </p:nvSpPr>
        <p:spPr bwMode="auto">
          <a:xfrm>
            <a:off x="155575" y="-11715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3" descr="Петренко Лиза"/>
          <p:cNvSpPr>
            <a:spLocks noChangeAspect="1" noChangeArrowheads="1"/>
          </p:cNvSpPr>
          <p:nvPr/>
        </p:nvSpPr>
        <p:spPr bwMode="auto">
          <a:xfrm>
            <a:off x="155575" y="-8826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Red Heart"/>
          <p:cNvSpPr>
            <a:spLocks noChangeAspect="1" noChangeArrowheads="1"/>
          </p:cNvSpPr>
          <p:nvPr/>
        </p:nvSpPr>
        <p:spPr bwMode="auto">
          <a:xfrm>
            <a:off x="155575" y="-444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5" descr="Фузеева Диана"/>
          <p:cNvSpPr>
            <a:spLocks noChangeAspect="1" noChangeArrowheads="1"/>
          </p:cNvSpPr>
          <p:nvPr/>
        </p:nvSpPr>
        <p:spPr bwMode="auto">
          <a:xfrm>
            <a:off x="155575" y="2444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Нижний колонтитул 6">
            <a:extLst>
              <a:ext uri="{FF2B5EF4-FFF2-40B4-BE49-F238E27FC236}">
                <a16:creationId xmlns:a16="http://schemas.microsoft.com/office/drawing/2014/main" id="{8FFD21CE-7A2D-4CB5-AC11-6E5CB7F7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8500440" y="2222787"/>
            <a:ext cx="6858002" cy="365125"/>
          </a:xfrm>
        </p:spPr>
        <p:txBody>
          <a:bodyPr rtlCol="0"/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128541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B290457-2071-4F7C-9327-CE85A282B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2123" y="365124"/>
            <a:ext cx="4230212" cy="1282320"/>
          </a:xfrm>
        </p:spPr>
        <p:txBody>
          <a:bodyPr rtlCol="0"/>
          <a:lstStyle/>
          <a:p>
            <a:pPr rtl="0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актуально?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67B1E24-2840-4BB0-AE5A-2320A01CB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487" y="2252299"/>
            <a:ext cx="5813976" cy="4584365"/>
          </a:xfrm>
        </p:spPr>
        <p:txBody>
          <a:bodyPr rtlCol="0">
            <a:normAutofit/>
          </a:bodyPr>
          <a:lstStyle/>
          <a:p>
            <a:pPr rtl="0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Недавно мы начали замечать, что люди, хорошо знающие математику схожи между собой, и отличаются от людей, зовущих себя гуманитариями. В нашем проекте мы решили разобраться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математика влияет на человека?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96B342A5-1683-4650-BB07-B98D8B23C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8530284" y="3196282"/>
            <a:ext cx="6858000" cy="465436"/>
          </a:xfrm>
        </p:spPr>
        <p:txBody>
          <a:bodyPr rtlCol="0"/>
          <a:lstStyle/>
          <a:p>
            <a:pPr lvl="0" rt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46EEA4F1-5FA3-4EBF-97F1-DF392077D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lvl="0" rtl="0"/>
            <a:fld id="{D76B855D-E9CC-4FF8-AD85-6CDC7B89A0DE}" type="slidenum">
              <a:rPr lang="ru-RU" smtClean="0"/>
              <a:pPr lvl="0" rtl="0"/>
              <a:t>2</a:t>
            </a:fld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228964" y="1180161"/>
            <a:ext cx="2150076" cy="2119184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мальчик играет с игрушечными космическими кораблями">
            <a:extLst>
              <a:ext uri="{FF2B5EF4-FFF2-40B4-BE49-F238E27FC236}">
                <a16:creationId xmlns:a16="http://schemas.microsoft.com/office/drawing/2014/main" id="{D624A4F8-65E3-4A17-A439-FE80714CDE5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00219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6E49C-11A0-4C95-8A6E-FC7E9C57C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7200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9C3FD2-AF88-4EF1-AFB7-5D31BD5AA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6408" y="136525"/>
            <a:ext cx="5111496" cy="2894280"/>
          </a:xfrm>
        </p:spPr>
        <p:txBody>
          <a:bodyPr rtlCol="0">
            <a:normAutofit/>
          </a:bodyPr>
          <a:lstStyle/>
          <a:p>
            <a:pPr rtl="0"/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как математика влияет на обычного человека и кого можно назвать гением математики.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AB1A36-2D6E-4392-AAA4-996FFE032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lvl="0" rtl="0"/>
            <a:fld id="{D76B855D-E9CC-4FF8-AD85-6CDC7B89A0DE}" type="slidenum">
              <a:rPr lang="ru-RU" smtClean="0"/>
              <a:pPr lvl="0" rtl="0"/>
              <a:t>3</a:t>
            </a:fld>
            <a:endParaRPr lang="ru-RU"/>
          </a:p>
        </p:txBody>
      </p:sp>
      <p:sp>
        <p:nvSpPr>
          <p:cNvPr id="7" name="Нижний колонтитул 14">
            <a:extLst>
              <a:ext uri="{FF2B5EF4-FFF2-40B4-BE49-F238E27FC236}">
                <a16:creationId xmlns:a16="http://schemas.microsoft.com/office/drawing/2014/main" id="{96B342A5-1683-4650-BB07-B98D8B23C1FC}"/>
              </a:ext>
            </a:extLst>
          </p:cNvPr>
          <p:cNvSpPr txBox="1">
            <a:spLocks/>
          </p:cNvSpPr>
          <p:nvPr/>
        </p:nvSpPr>
        <p:spPr>
          <a:xfrm rot="16200000">
            <a:off x="8548815" y="3196282"/>
            <a:ext cx="6858000" cy="465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ctr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E27AA76-5030-0634-3031-689590F63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382" y="2541054"/>
            <a:ext cx="2864821" cy="1956301"/>
          </a:xfrm>
          <a:prstGeom prst="rect">
            <a:avLst/>
          </a:prstGeom>
          <a:effectLst>
            <a:outerShdw blurRad="101600" dir="1800000" sx="3000" sy="3000" algn="ctr" rotWithShape="0">
              <a:srgbClr val="000000">
                <a:alpha val="11000"/>
              </a:srgbClr>
            </a:outerShdw>
            <a:softEdge rad="63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7295037-C345-4CCE-05A7-F71C21CE07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647"/>
          <a:stretch/>
        </p:blipFill>
        <p:spPr>
          <a:xfrm>
            <a:off x="8927119" y="4666586"/>
            <a:ext cx="2760439" cy="187232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ED3B7467-725F-914B-553D-E624D3C6C581}"/>
              </a:ext>
            </a:extLst>
          </p:cNvPr>
          <p:cNvSpPr/>
          <p:nvPr/>
        </p:nvSpPr>
        <p:spPr>
          <a:xfrm rot="1132267">
            <a:off x="7804925" y="4623591"/>
            <a:ext cx="1082949" cy="475861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 w="28575" cap="rnd">
            <a:solidFill>
              <a:schemeClr val="accent2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D695DAD7-DF12-60DC-D343-9354527C12C4}"/>
              </a:ext>
            </a:extLst>
          </p:cNvPr>
          <p:cNvSpPr/>
          <p:nvPr/>
        </p:nvSpPr>
        <p:spPr>
          <a:xfrm rot="2299095">
            <a:off x="8108078" y="4009903"/>
            <a:ext cx="1082949" cy="475861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 w="28575" cap="rnd">
            <a:solidFill>
              <a:schemeClr val="accent2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60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DFD0A9-AD3D-8DDF-C7CE-2BC3B5828C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26" t="15572" r="30436" b="6177"/>
          <a:stretch/>
        </p:blipFill>
        <p:spPr>
          <a:xfrm rot="20366914">
            <a:off x="8489028" y="1525677"/>
            <a:ext cx="1796311" cy="144234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6624E-1256-4074-A302-8EFDA23D7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38" y="365125"/>
            <a:ext cx="10515600" cy="1325563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6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4DACD0-2773-4975-A2FE-3BD5764E1F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98134" y="2181225"/>
            <a:ext cx="6809043" cy="3684588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ru-RU" dirty="0"/>
              <a:t>       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Показать, как математика влияет на человека;</a:t>
            </a:r>
          </a:p>
          <a:p>
            <a:pPr rtl="0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 математика поджидает нас на каждом шагу;</a:t>
            </a:r>
          </a:p>
          <a:p>
            <a:pPr rtl="0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о величайших умах в истории человечества.</a:t>
            </a:r>
          </a:p>
          <a:p>
            <a:pPr rt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013C53F7-A9FD-4503-9396-7A3FE9D0C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lvl="0" rtl="0"/>
            <a:fld id="{D76B855D-E9CC-4FF8-AD85-6CDC7B89A0DE}" type="slidenum">
              <a:rPr lang="ru-RU" smtClean="0"/>
              <a:pPr lvl="0" rtl="0"/>
              <a:t>4</a:t>
            </a:fld>
            <a:endParaRPr lang="ru-RU"/>
          </a:p>
        </p:txBody>
      </p:sp>
      <p:sp>
        <p:nvSpPr>
          <p:cNvPr id="14" name="Нижний колонтитул 14">
            <a:extLst>
              <a:ext uri="{FF2B5EF4-FFF2-40B4-BE49-F238E27FC236}">
                <a16:creationId xmlns:a16="http://schemas.microsoft.com/office/drawing/2014/main" id="{96B342A5-1683-4650-BB07-B98D8B23C1FC}"/>
              </a:ext>
            </a:extLst>
          </p:cNvPr>
          <p:cNvSpPr txBox="1">
            <a:spLocks/>
          </p:cNvSpPr>
          <p:nvPr/>
        </p:nvSpPr>
        <p:spPr>
          <a:xfrm rot="16200000">
            <a:off x="8548815" y="3196282"/>
            <a:ext cx="6858000" cy="465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ctr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 </a:t>
            </a:r>
          </a:p>
        </p:txBody>
      </p:sp>
      <p:sp>
        <p:nvSpPr>
          <p:cNvPr id="11" name="Прямоугольник 10"/>
          <p:cNvSpPr/>
          <p:nvPr/>
        </p:nvSpPr>
        <p:spPr>
          <a:xfrm rot="20390392">
            <a:off x="8492145" y="1514540"/>
            <a:ext cx="1841157" cy="1482811"/>
          </a:xfrm>
          <a:prstGeom prst="rect">
            <a:avLst/>
          </a:prstGeom>
          <a:noFill/>
          <a:ln w="76200">
            <a:rou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9692428">
            <a:off x="8398473" y="2903838"/>
            <a:ext cx="1301581" cy="1119681"/>
          </a:xfrm>
          <a:prstGeom prst="rect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F9104F-DD45-AD1B-4076-D94CC0C76FD0}"/>
              </a:ext>
            </a:extLst>
          </p:cNvPr>
          <p:cNvSpPr/>
          <p:nvPr/>
        </p:nvSpPr>
        <p:spPr>
          <a:xfrm rot="1038164">
            <a:off x="8910063" y="3687696"/>
            <a:ext cx="1996751" cy="2416628"/>
          </a:xfrm>
          <a:prstGeom prst="rect">
            <a:avLst/>
          </a:prstGeom>
          <a:noFill/>
          <a:ln w="76200" cap="rnd">
            <a:solidFill>
              <a:schemeClr val="accent4">
                <a:lumMod val="75000"/>
              </a:scheme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310C28-D60B-0AFC-CC91-9F2E09F5EB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50001" b="7127"/>
          <a:stretch/>
        </p:blipFill>
        <p:spPr>
          <a:xfrm rot="1059752">
            <a:off x="8946985" y="3713500"/>
            <a:ext cx="1922906" cy="236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1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4" r="18244"/>
          <a:stretch>
            <a:fillRect/>
          </a:stretch>
        </p:blipFill>
        <p:spPr/>
      </p:pic>
      <p:pic>
        <p:nvPicPr>
          <p:cNvPr id="8" name="Рисунок 7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математика влияет на человека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496" y="1825625"/>
            <a:ext cx="6660983" cy="4530725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Нередко, сам факт, что данная дисциплина входит в обязательную программу университетов и школ, ставит людей в недоумение. «Для чего она мне - человеку, чья будущая профессия не будет связана со знанием математики?»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 уверены, что навыки математического мышления нужны всем и каждому. Стоит только математике оказаться в области любой науки о мире, она воплощается в описание, моделирование и предсказание существующих природных процессов.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 rot="16200000">
            <a:off x="8512175" y="3178175"/>
            <a:ext cx="6857999" cy="501650"/>
          </a:xfrm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68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250A16-F642-2C69-173F-8C3C855CCF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728"/>
          <a:stretch/>
        </p:blipFill>
        <p:spPr>
          <a:xfrm>
            <a:off x="-39884" y="3429000"/>
            <a:ext cx="3716145" cy="3356770"/>
          </a:xfrm>
          <a:prstGeom prst="rect">
            <a:avLst/>
          </a:prstGeom>
        </p:spPr>
      </p:pic>
      <p:sp>
        <p:nvSpPr>
          <p:cNvPr id="11" name="Облачко с текстом: прямоугольное со скругленными углами 10">
            <a:extLst>
              <a:ext uri="{FF2B5EF4-FFF2-40B4-BE49-F238E27FC236}">
                <a16:creationId xmlns:a16="http://schemas.microsoft.com/office/drawing/2014/main" id="{08BC8863-B859-B437-6E9E-3E7AF0128E4A}"/>
              </a:ext>
            </a:extLst>
          </p:cNvPr>
          <p:cNvSpPr/>
          <p:nvPr/>
        </p:nvSpPr>
        <p:spPr>
          <a:xfrm>
            <a:off x="1964240" y="5107385"/>
            <a:ext cx="2080726" cy="1014932"/>
          </a:xfrm>
          <a:prstGeom prst="wedgeRoundRectCallout">
            <a:avLst>
              <a:gd name="adj1" fmla="val -73299"/>
              <a:gd name="adj2" fmla="val -9208"/>
              <a:gd name="adj3" fmla="val 16667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885A9-1AFA-A473-3772-DA31EC1C8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5846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от математики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42368-7509-378B-1823-F94E3765A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834" y="1101013"/>
            <a:ext cx="5347995" cy="534433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развивает мышление: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мыслить логически, стратегически и абстрактно;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анализировать и систематизировать;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 рассуждать и делать выводы.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D8CDEB-A826-CDEF-5BCD-06211FA20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31444" y="1101013"/>
            <a:ext cx="6346371" cy="5620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 Занятия математикой тренируют память и закаляют характер</a:t>
            </a:r>
          </a:p>
          <a:p>
            <a:pPr marL="0" indent="0">
              <a:buNone/>
            </a:pP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 Математические способности помогают понимать остальные, даже гуманитарные науки</a:t>
            </a:r>
          </a:p>
          <a:p>
            <a:pPr marL="0" indent="0">
              <a:buNone/>
            </a:pP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 Получение удовольствия от математики – черта миллионера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A5697A-8630-C49A-FD90-2B4E2B2A7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14">
            <a:extLst>
              <a:ext uri="{FF2B5EF4-FFF2-40B4-BE49-F238E27FC236}">
                <a16:creationId xmlns:a16="http://schemas.microsoft.com/office/drawing/2014/main" id="{2E438785-7804-21CD-CD43-9FDBE59782E4}"/>
              </a:ext>
            </a:extLst>
          </p:cNvPr>
          <p:cNvSpPr txBox="1">
            <a:spLocks/>
          </p:cNvSpPr>
          <p:nvPr/>
        </p:nvSpPr>
        <p:spPr>
          <a:xfrm rot="16200000">
            <a:off x="8548815" y="3196282"/>
            <a:ext cx="6858000" cy="465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ctr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16AFCE-09ED-96B9-B81F-560BC15059D7}"/>
              </a:ext>
            </a:extLst>
          </p:cNvPr>
          <p:cNvSpPr txBox="1"/>
          <p:nvPr/>
        </p:nvSpPr>
        <p:spPr>
          <a:xfrm>
            <a:off x="2077341" y="5107385"/>
            <a:ext cx="2386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2">
                    <a:lumMod val="10000"/>
                  </a:schemeClr>
                </a:solidFill>
              </a:rPr>
              <a:t>Вот такой храм мы спроектировали геометрическими фигурами!!!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3E53E2-887C-5546-75A5-E9CB6397AF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281" t="24217" r="8087" b="28979"/>
          <a:stretch/>
        </p:blipFill>
        <p:spPr>
          <a:xfrm>
            <a:off x="8498044" y="3436567"/>
            <a:ext cx="3247053" cy="32097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67A3138-989E-F788-D874-0756D2CA9AA4}"/>
              </a:ext>
            </a:extLst>
          </p:cNvPr>
          <p:cNvSpPr txBox="1"/>
          <p:nvPr/>
        </p:nvSpPr>
        <p:spPr>
          <a:xfrm rot="20112287">
            <a:off x="8440652" y="3730142"/>
            <a:ext cx="2121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(a+b)^2=a^2+2ab+b^2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DC3B98-26C4-E2CE-C223-DD9A8B443E20}"/>
              </a:ext>
            </a:extLst>
          </p:cNvPr>
          <p:cNvSpPr txBox="1"/>
          <p:nvPr/>
        </p:nvSpPr>
        <p:spPr>
          <a:xfrm rot="859094">
            <a:off x="9608602" y="6199914"/>
            <a:ext cx="1250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tgA=sinA/cosA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BFBC5B-CBC6-2938-B41C-2492B3D43F6B}"/>
              </a:ext>
            </a:extLst>
          </p:cNvPr>
          <p:cNvSpPr txBox="1"/>
          <p:nvPr/>
        </p:nvSpPr>
        <p:spPr>
          <a:xfrm rot="3792466">
            <a:off x="10564179" y="4643601"/>
            <a:ext cx="1252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(A^b)^c=A^bc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480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EB8CC-E887-4C39-A032-E3471EDC0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Предсказание с помощью математики 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5DDB48-166A-4E16-B9DF-C5C6570A1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1539550"/>
            <a:ext cx="3688735" cy="4338735"/>
          </a:xfrm>
        </p:spPr>
        <p:txBody>
          <a:bodyPr rtlCol="0"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2011 году лаборатория Premolab проанализировала хаотическую и, на первый взгляд, беспорядочную информацию и выстроила ее в логическую цепочку. Например, собрав информацию о российской банковской системе, можно ориентировочно просчитать какой банк и когда может лопнуть.</a:t>
            </a:r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0355C492-B5A1-4AEA-87B3-88D8AB076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8529334" y="3246435"/>
            <a:ext cx="6858002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  <a:endParaRPr lang="ru-RU" sz="2400" b="0" i="0" u="none" strike="noStrike" kern="1200" cap="none" spc="0" normalizeH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8ED6379-8C31-4483-A809-D0E84782F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6B855D-E9CC-4FF8-AD85-6CDC7B89A0DE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76" name="Picture 4" descr="Банк Синергия - последние новости, причины прекращения деятельности,  реквизиты, отзывы">
            <a:extLst>
              <a:ext uri="{FF2B5EF4-FFF2-40B4-BE49-F238E27FC236}">
                <a16:creationId xmlns:a16="http://schemas.microsoft.com/office/drawing/2014/main" id="{82A2F1C1-0EA5-5591-B0E5-FF640E7BB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687" y="3652582"/>
            <a:ext cx="4142930" cy="207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4EE0F73-C251-B68A-1FCF-CFE7EE0A1089}"/>
              </a:ext>
            </a:extLst>
          </p:cNvPr>
          <p:cNvCxnSpPr>
            <a:cxnSpLocks/>
          </p:cNvCxnSpPr>
          <p:nvPr/>
        </p:nvCxnSpPr>
        <p:spPr>
          <a:xfrm>
            <a:off x="6354687" y="3722914"/>
            <a:ext cx="4142930" cy="2001133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78ABC83F-C430-DC6E-2FDB-3174086FEC17}"/>
              </a:ext>
            </a:extLst>
          </p:cNvPr>
          <p:cNvCxnSpPr>
            <a:cxnSpLocks/>
          </p:cNvCxnSpPr>
          <p:nvPr/>
        </p:nvCxnSpPr>
        <p:spPr>
          <a:xfrm flipV="1">
            <a:off x="6354687" y="3652582"/>
            <a:ext cx="4142930" cy="2071465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ККБ, Консервативный коммерческий банк (ранее Краскомбанк)">
            <a:extLst>
              <a:ext uri="{FF2B5EF4-FFF2-40B4-BE49-F238E27FC236}">
                <a16:creationId xmlns:a16="http://schemas.microsoft.com/office/drawing/2014/main" id="{280F8C86-4AE5-B08A-FD45-5032C17F5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292" y="1585023"/>
            <a:ext cx="2366696" cy="206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A32673C0-3128-ACE1-CE4C-3191E26498F6}"/>
              </a:ext>
            </a:extLst>
          </p:cNvPr>
          <p:cNvCxnSpPr/>
          <p:nvPr/>
        </p:nvCxnSpPr>
        <p:spPr>
          <a:xfrm>
            <a:off x="5701004" y="1581117"/>
            <a:ext cx="2341984" cy="2071465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69570882-75A1-5282-F080-9CEC35A341BD}"/>
              </a:ext>
            </a:extLst>
          </p:cNvPr>
          <p:cNvCxnSpPr>
            <a:cxnSpLocks/>
          </p:cNvCxnSpPr>
          <p:nvPr/>
        </p:nvCxnSpPr>
        <p:spPr>
          <a:xfrm flipH="1">
            <a:off x="5694590" y="1639722"/>
            <a:ext cx="2366696" cy="2109126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Picture 8" descr="КБ «ОБР» (ООО) - Новости">
            <a:extLst>
              <a:ext uri="{FF2B5EF4-FFF2-40B4-BE49-F238E27FC236}">
                <a16:creationId xmlns:a16="http://schemas.microsoft.com/office/drawing/2014/main" id="{2A44A623-5CA3-A747-7F77-87F317D5F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987" y="1600678"/>
            <a:ext cx="3610947" cy="207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9E23309F-FCAC-8778-759D-B2B0DD8C9687}"/>
              </a:ext>
            </a:extLst>
          </p:cNvPr>
          <p:cNvCxnSpPr/>
          <p:nvPr/>
        </p:nvCxnSpPr>
        <p:spPr>
          <a:xfrm>
            <a:off x="8061286" y="1600678"/>
            <a:ext cx="3573987" cy="2051904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2" name="Прямая соединительная линия 3071">
            <a:extLst>
              <a:ext uri="{FF2B5EF4-FFF2-40B4-BE49-F238E27FC236}">
                <a16:creationId xmlns:a16="http://schemas.microsoft.com/office/drawing/2014/main" id="{8C8CED3A-87A2-956B-B183-064E7707CD92}"/>
              </a:ext>
            </a:extLst>
          </p:cNvPr>
          <p:cNvCxnSpPr/>
          <p:nvPr/>
        </p:nvCxnSpPr>
        <p:spPr>
          <a:xfrm flipV="1">
            <a:off x="8061286" y="1600678"/>
            <a:ext cx="3592648" cy="2051904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3995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2F9AC4-3EBA-EC3A-61AB-51F3EC384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судьбы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BA33A2-B10E-DC9D-010B-712D38EBD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Объект 7">
            <a:extLst>
              <a:ext uri="{FF2B5EF4-FFF2-40B4-BE49-F238E27FC236}">
                <a16:creationId xmlns:a16="http://schemas.microsoft.com/office/drawing/2014/main" id="{FBE9DFF5-427A-71AD-F077-592E1FAAC47D}"/>
              </a:ext>
            </a:extLst>
          </p:cNvPr>
          <p:cNvSpPr txBox="1">
            <a:spLocks/>
          </p:cNvSpPr>
          <p:nvPr/>
        </p:nvSpPr>
        <p:spPr>
          <a:xfrm>
            <a:off x="940957" y="1025279"/>
            <a:ext cx="5005753" cy="424998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/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Сидик Афган говорил:</a:t>
            </a:r>
            <a:endParaRPr lang="ru-RU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«Любые объекты сопровождают совсем не случайные числа и их комбинации. Существует прямая взаимосвязь между пространственно-временными параметрами и историческими событиями»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b="0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Свою личную характеристику можно получить, поискав в интернете «матрица судьбы» и вбив всего лишь свою дату рождения. По подсчётам вам выдадут информацию о вашей личности, будущем и прошлом. Точность таких предсказаний около 70%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Нумерология — ИИМ">
            <a:extLst>
              <a:ext uri="{FF2B5EF4-FFF2-40B4-BE49-F238E27FC236}">
                <a16:creationId xmlns:a16="http://schemas.microsoft.com/office/drawing/2014/main" id="{ACAF828B-E6D3-A93B-F965-0B4EFAEA1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059" y="824808"/>
            <a:ext cx="4226552" cy="279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Число судьбы по дате рождения | Нумерология | ВКонтакте">
            <a:extLst>
              <a:ext uri="{FF2B5EF4-FFF2-40B4-BE49-F238E27FC236}">
                <a16:creationId xmlns:a16="http://schemas.microsoft.com/office/drawing/2014/main" id="{62D9B3DF-5945-D998-0EB1-BA89407F2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059" y="3645847"/>
            <a:ext cx="4226552" cy="269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ижний колонтитул 9">
            <a:extLst>
              <a:ext uri="{FF2B5EF4-FFF2-40B4-BE49-F238E27FC236}">
                <a16:creationId xmlns:a16="http://schemas.microsoft.com/office/drawing/2014/main" id="{0355C492-B5A1-4AEA-87B3-88D8AB076D5E}"/>
              </a:ext>
            </a:extLst>
          </p:cNvPr>
          <p:cNvSpPr txBox="1">
            <a:spLocks/>
          </p:cNvSpPr>
          <p:nvPr/>
        </p:nvSpPr>
        <p:spPr>
          <a:xfrm rot="16200000">
            <a:off x="8529334" y="3246435"/>
            <a:ext cx="68580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ctr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52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45C6405-9D6C-48F5-9EFB-4CF1F3193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371" y="502920"/>
            <a:ext cx="5733589" cy="132588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поджидает нас на каждом шагу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2E3A3A9-5E96-4CDD-A971-9C272EFD9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359" y="2186368"/>
            <a:ext cx="5399201" cy="4352544"/>
          </a:xfrm>
        </p:spPr>
        <p:txBody>
          <a:bodyPr rtlCol="0">
            <a:normAutofit/>
          </a:bodyPr>
          <a:lstStyle/>
          <a:p>
            <a:pPr rtl="0"/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DC4D09A1-D96F-4BFC-8475-2F079EAD8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6B855D-E9CC-4FF8-AD85-6CDC7B89A0DE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14">
            <a:extLst>
              <a:ext uri="{FF2B5EF4-FFF2-40B4-BE49-F238E27FC236}">
                <a16:creationId xmlns:a16="http://schemas.microsoft.com/office/drawing/2014/main" id="{96B342A5-1683-4650-BB07-B98D8B23C1FC}"/>
              </a:ext>
            </a:extLst>
          </p:cNvPr>
          <p:cNvSpPr txBox="1">
            <a:spLocks/>
          </p:cNvSpPr>
          <p:nvPr/>
        </p:nvSpPr>
        <p:spPr>
          <a:xfrm rot="16200000">
            <a:off x="8548815" y="3196282"/>
            <a:ext cx="6858000" cy="465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ru-RU"/>
            </a:defPPr>
            <a:lvl1pPr marL="0" algn="ctr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математики на человека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0359" y="1878812"/>
            <a:ext cx="6333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наша жизнь — это вычисления и подсчеты. Без знаний математики мы не можем вычислить время, подсчитать деньги, построить дом. Первые цифры в жизни окружают человека ещё в род. доме: свой рост и вес.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2371" y="4187136"/>
            <a:ext cx="69082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цифрами работают экономисты, архитекторы. Музыканты отбивают ритм, художники используют масштаб, водители прокладывают маршрут. Расписание уроков, карту местности или звездного неба невозможно составить без применения математики.</a:t>
            </a:r>
          </a:p>
        </p:txBody>
      </p:sp>
      <p:pic>
        <p:nvPicPr>
          <p:cNvPr id="16" name="Рисунок 1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8" r="15238"/>
          <a:stretch>
            <a:fillRect/>
          </a:stretch>
        </p:blipFill>
        <p:spPr>
          <a:xfrm>
            <a:off x="7454357" y="2727729"/>
            <a:ext cx="4290740" cy="4130271"/>
          </a:xfrm>
        </p:spPr>
      </p:pic>
      <p:pic>
        <p:nvPicPr>
          <p:cNvPr id="15" name="Рисунок 14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2" r="110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39761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Shapes">
      <a:dk1>
        <a:sysClr val="windowText" lastClr="000000"/>
      </a:dk1>
      <a:lt1>
        <a:sysClr val="window" lastClr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Festival">
      <a:majorFont>
        <a:latin typeface="Tw Cen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BC4E2F-F3E1-4F05-9206-4E311F2B3D99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71af3243-3dd4-4a8d-8c0d-dd76da1f02a5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E613E4D1-157A-4FD3-BF11-7582A03ADF37}">
  <ds:schemaRefs>
    <ds:schemaRef ds:uri="http://schemas.microsoft.com/office/2006/metadata/properties"/>
    <ds:schemaRef ds:uri="http://www.w3.org/2000/xmlns/"/>
    <ds:schemaRef ds:uri="71af3243-3dd4-4a8d-8c0d-dd76da1f02a5"/>
    <ds:schemaRef ds:uri="http://www.w3.org/2001/XMLSchema-instance"/>
  </ds:schemaRefs>
</ds:datastoreItem>
</file>

<file path=customXml/itemProps3.xml><?xml version="1.0" encoding="utf-8"?>
<ds:datastoreItem xmlns:ds="http://schemas.openxmlformats.org/officeDocument/2006/customXml" ds:itemID="{C3D3D887-4EBB-4786-8316-C89D0BB970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TM78504181</Template>
  <TotalTime>0</TotalTime>
  <Words>907</Words>
  <Application>Microsoft Office PowerPoint</Application>
  <PresentationFormat>Широкоэкранный</PresentationFormat>
  <Paragraphs>124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ShapesVTI</vt:lpstr>
      <vt:lpstr>Влияние математики на человека  </vt:lpstr>
      <vt:lpstr>Чем актуально?</vt:lpstr>
      <vt:lpstr>Цель </vt:lpstr>
      <vt:lpstr>Задачи</vt:lpstr>
      <vt:lpstr>Как математика влияет на человека</vt:lpstr>
      <vt:lpstr>Польза от математики</vt:lpstr>
      <vt:lpstr>Предсказание с помощью математики  </vt:lpstr>
      <vt:lpstr>Формула судьбы</vt:lpstr>
      <vt:lpstr>Математика поджидает нас на каждом шагу</vt:lpstr>
      <vt:lpstr>Величайшие умы в истории человечества </vt:lpstr>
      <vt:lpstr>Гении математического мира</vt:lpstr>
      <vt:lpstr>Отличия гения от обычного человека</vt:lpstr>
      <vt:lpstr>Вывод</vt:lpstr>
      <vt:lpstr>Список литературы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математики на человека  </dc:title>
  <dc:creator/>
  <cp:lastModifiedBy>79242261306</cp:lastModifiedBy>
  <cp:revision>2</cp:revision>
  <dcterms:created xsi:type="dcterms:W3CDTF">2020-09-02T01:08:08Z</dcterms:created>
  <dcterms:modified xsi:type="dcterms:W3CDTF">2023-12-20T01:02:59Z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