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rts/colors1.xml" ContentType="application/vnd.ms-office.chartcolorstyle+xml"/>
  <Override PartName="/ppt/charts/style1.xml" ContentType="application/vnd.ms-office.chartstyle+xml"/>
  <Override PartName="/ppt/charts/colors2.xml" ContentType="application/vnd.ms-office.chartcolorstyle+xml"/>
  <Override PartName="/ppt/charts/style2.xml" ContentType="application/vnd.ms-office.chartstyle+xml"/>
  <Override PartName="/ppt/charts/colors3.xml" ContentType="application/vnd.ms-office.chartcolorstyle+xml"/>
  <Override PartName="/ppt/charts/style3.xml" ContentType="application/vnd.ms-office.chartstyle+xml"/>
  <Override PartName="/ppt/charts/colors4.xml" ContentType="application/vnd.ms-office.chartcolorstyle+xml"/>
  <Override PartName="/ppt/charts/style4.xml" ContentType="application/vnd.ms-office.chartstyle+xml"/>
  <Override PartName="/ppt/charts/colors5.xml" ContentType="application/vnd.ms-office.chartcolorstyle+xml"/>
  <Override PartName="/ppt/charts/style5.xml" ContentType="application/vnd.ms-office.chartstyle+xml"/>
  <Override PartName="/ppt/charts/colors6.xml" ContentType="application/vnd.ms-office.chartcolorstyle+xml"/>
  <Override PartName="/ppt/charts/style6.xml" ContentType="application/vnd.ms-office.chart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1" r:id="rId3"/>
    <p:sldId id="258" r:id="rId4"/>
    <p:sldId id="259" r:id="rId5"/>
    <p:sldId id="262" r:id="rId6"/>
    <p:sldId id="266" r:id="rId7"/>
    <p:sldId id="265" r:id="rId8"/>
    <p:sldId id="264" r:id="rId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92" d="100"/>
          <a:sy n="92" d="100"/>
        </p:scale>
        <p:origin x="-498" y="-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Style" Target="style1.xml"/><Relationship Id="rId2" Type="http://schemas.microsoft.com/office/2011/relationships/chartColorStyle" Target="colors1.xml"/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3" Type="http://schemas.microsoft.com/office/2011/relationships/chartStyle" Target="style2.xml"/><Relationship Id="rId2" Type="http://schemas.microsoft.com/office/2011/relationships/chartColorStyle" Target="colors2.xml"/><Relationship Id="rId1" Type="http://schemas.openxmlformats.org/officeDocument/2006/relationships/package" Target="../embeddings/Microsoft_Excel_Worksheet2.xlsx"/></Relationships>
</file>

<file path=ppt/charts/_rels/chart3.xml.rels><?xml version="1.0" encoding="UTF-8" standalone="yes"?>
<Relationships xmlns="http://schemas.openxmlformats.org/package/2006/relationships"><Relationship Id="rId3" Type="http://schemas.microsoft.com/office/2011/relationships/chartStyle" Target="style3.xml"/><Relationship Id="rId2" Type="http://schemas.microsoft.com/office/2011/relationships/chartColorStyle" Target="colors3.xml"/><Relationship Id="rId1" Type="http://schemas.openxmlformats.org/officeDocument/2006/relationships/package" Target="../embeddings/Microsoft_Excel_Worksheet3.xlsx"/></Relationships>
</file>

<file path=ppt/charts/_rels/chart4.xml.rels><?xml version="1.0" encoding="UTF-8" standalone="yes"?>
<Relationships xmlns="http://schemas.openxmlformats.org/package/2006/relationships"><Relationship Id="rId3" Type="http://schemas.microsoft.com/office/2011/relationships/chartStyle" Target="style4.xml"/><Relationship Id="rId2" Type="http://schemas.microsoft.com/office/2011/relationships/chartColorStyle" Target="colors4.xml"/><Relationship Id="rId1" Type="http://schemas.openxmlformats.org/officeDocument/2006/relationships/package" Target="../embeddings/Microsoft_Excel_Worksheet4.xlsx"/></Relationships>
</file>

<file path=ppt/charts/_rels/chart5.xml.rels><?xml version="1.0" encoding="UTF-8" standalone="yes"?>
<Relationships xmlns="http://schemas.openxmlformats.org/package/2006/relationships"><Relationship Id="rId3" Type="http://schemas.microsoft.com/office/2011/relationships/chartStyle" Target="style5.xml"/><Relationship Id="rId2" Type="http://schemas.microsoft.com/office/2011/relationships/chartColorStyle" Target="colors5.xml"/><Relationship Id="rId1" Type="http://schemas.openxmlformats.org/officeDocument/2006/relationships/package" Target="../embeddings/Microsoft_Excel_Worksheet5.xlsx"/></Relationships>
</file>

<file path=ppt/charts/_rels/chart6.xml.rels><?xml version="1.0" encoding="UTF-8" standalone="yes"?>
<Relationships xmlns="http://schemas.openxmlformats.org/package/2006/relationships"><Relationship Id="rId3" Type="http://schemas.microsoft.com/office/2011/relationships/chartStyle" Target="style6.xml"/><Relationship Id="rId2" Type="http://schemas.microsoft.com/office/2011/relationships/chartColorStyle" Target="colors6.xml"/><Relationship Id="rId1" Type="http://schemas.openxmlformats.org/officeDocument/2006/relationships/package" Target="../embeddings/Microsoft_Excel_Worksheet6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128" b="1" i="0" u="none" strike="noStrike" kern="1200" spc="100" baseline="0">
                <a:solidFill>
                  <a:schemeClr val="lt1">
                    <a:lumMod val="95000"/>
                  </a:schemeClr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pPr>
            <a:r>
              <a:rPr lang="ru-RU"/>
              <a:t>Что по вашему мнению-сплочённый коллектив?</a:t>
            </a:r>
          </a:p>
        </c:rich>
      </c:tx>
      <c:layout/>
      <c:overlay val="0"/>
      <c:spPr>
        <a:noFill/>
        <a:ln>
          <a:noFill/>
        </a:ln>
        <a:effectLst/>
      </c:spPr>
    </c:title>
    <c:autoTitleDeleted val="0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дружный коллектив который делает всё вместе, он и является сплочённым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satMod val="103000"/>
                    <a:lumMod val="102000"/>
                    <a:tint val="94000"/>
                  </a:schemeClr>
                </a:gs>
                <a:gs pos="50000">
                  <a:schemeClr val="accent1">
                    <a:satMod val="110000"/>
                    <a:lumMod val="100000"/>
                    <a:shade val="100000"/>
                  </a:schemeClr>
                </a:gs>
                <a:gs pos="100000">
                  <a:schemeClr val="accent1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invertIfNegative val="0"/>
          <c:cat>
            <c:strRef>
              <c:f>Лист1!$A$2</c:f>
              <c:strCache>
                <c:ptCount val="1"/>
                <c:pt idx="0">
                  <c:v>Ответ студентов в % соотношении</c:v>
                </c:pt>
              </c:strCache>
            </c:strRef>
          </c:cat>
          <c:val>
            <c:numRef>
              <c:f>Лист1!$B$2</c:f>
              <c:numCache>
                <c:formatCode>0%</c:formatCode>
                <c:ptCount val="1"/>
                <c:pt idx="0">
                  <c:v>0.82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дружного коллектива нет, я не могу ответить на этот вопрос, не сталкивался с коллективом, который является дружным</c:v>
                </c:pt>
              </c:strCache>
            </c:strRef>
          </c:tx>
          <c:spPr>
            <a:gradFill rotWithShape="1">
              <a:gsLst>
                <a:gs pos="0">
                  <a:schemeClr val="accent2">
                    <a:satMod val="103000"/>
                    <a:lumMod val="102000"/>
                    <a:tint val="94000"/>
                  </a:schemeClr>
                </a:gs>
                <a:gs pos="50000">
                  <a:schemeClr val="accent2">
                    <a:satMod val="110000"/>
                    <a:lumMod val="100000"/>
                    <a:shade val="100000"/>
                  </a:schemeClr>
                </a:gs>
                <a:gs pos="100000">
                  <a:schemeClr val="accent2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invertIfNegative val="0"/>
          <c:cat>
            <c:strRef>
              <c:f>Лист1!$A$2</c:f>
              <c:strCache>
                <c:ptCount val="1"/>
                <c:pt idx="0">
                  <c:v>Ответ студентов в % соотношении</c:v>
                </c:pt>
              </c:strCache>
            </c:strRef>
          </c:cat>
          <c:val>
            <c:numRef>
              <c:f>Лист1!$C$2</c:f>
              <c:numCache>
                <c:formatCode>0%</c:formatCode>
                <c:ptCount val="1"/>
                <c:pt idx="0">
                  <c:v>0.18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Столбец1</c:v>
                </c:pt>
              </c:strCache>
            </c:strRef>
          </c:tx>
          <c:spPr>
            <a:gradFill rotWithShape="1">
              <a:gsLst>
                <a:gs pos="0">
                  <a:schemeClr val="accent3">
                    <a:satMod val="103000"/>
                    <a:lumMod val="102000"/>
                    <a:tint val="94000"/>
                  </a:schemeClr>
                </a:gs>
                <a:gs pos="50000">
                  <a:schemeClr val="accent3">
                    <a:satMod val="110000"/>
                    <a:lumMod val="100000"/>
                    <a:shade val="100000"/>
                  </a:schemeClr>
                </a:gs>
                <a:gs pos="100000">
                  <a:schemeClr val="accent3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invertIfNegative val="0"/>
          <c:cat>
            <c:strRef>
              <c:f>Лист1!$A$2</c:f>
              <c:strCache>
                <c:ptCount val="1"/>
                <c:pt idx="0">
                  <c:v>Ответ студентов в % соотношении</c:v>
                </c:pt>
              </c:strCache>
            </c:strRef>
          </c:cat>
          <c:val>
            <c:numRef>
              <c:f>Лист1!$D$2</c:f>
              <c:numCache>
                <c:formatCode>General</c:formatCode>
                <c:ptCount val="1"/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15"/>
        <c:overlap val="-20"/>
        <c:axId val="42676224"/>
        <c:axId val="42677760"/>
      </c:barChart>
      <c:catAx>
        <c:axId val="42676224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12700" cap="flat" cmpd="sng" algn="ctr">
            <a:solidFill>
              <a:schemeClr val="lt1">
                <a:lumMod val="95000"/>
                <a:alpha val="54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lt1">
                    <a:lumMod val="8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42677760"/>
        <c:crosses val="autoZero"/>
        <c:auto val="1"/>
        <c:lblAlgn val="ctr"/>
        <c:lblOffset val="100"/>
        <c:noMultiLvlLbl val="0"/>
      </c:catAx>
      <c:valAx>
        <c:axId val="42677760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lt1">
                  <a:lumMod val="95000"/>
                  <a:alpha val="10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lt1">
                    <a:lumMod val="8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4267622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egendEntry>
        <c:idx val="0"/>
        <c:delete val="1"/>
      </c:legendEntry>
      <c:legendEntry>
        <c:idx val="1"/>
        <c:txPr>
          <a:bodyPr rot="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lt1">
                    <a:lumMod val="8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</c:legendEntry>
      <c:legendEntry>
        <c:idx val="2"/>
        <c:txPr>
          <a:bodyPr rot="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lt1">
                    <a:lumMod val="8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</c:legendEntry>
      <c:layout>
        <c:manualLayout>
          <c:xMode val="edge"/>
          <c:yMode val="edge"/>
          <c:x val="0.11063174394867309"/>
          <c:y val="0.72596984553603183"/>
          <c:w val="0.78336595946340037"/>
          <c:h val="0.20541951981559767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lt1">
                  <a:lumMod val="8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gradFill flip="none" rotWithShape="1">
      <a:gsLst>
        <a:gs pos="0">
          <a:schemeClr val="dk1">
            <a:lumMod val="65000"/>
            <a:lumOff val="35000"/>
          </a:schemeClr>
        </a:gs>
        <a:gs pos="100000">
          <a:schemeClr val="dk1">
            <a:lumMod val="85000"/>
            <a:lumOff val="15000"/>
          </a:schemeClr>
        </a:gs>
      </a:gsLst>
      <a:path path="circle">
        <a:fillToRect l="50000" t="50000" r="50000" b="50000"/>
      </a:path>
      <a:tileRect/>
    </a:gradFill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128" b="1" i="0" u="none" strike="noStrike" kern="1200" spc="100" baseline="0">
                <a:solidFill>
                  <a:schemeClr val="lt1">
                    <a:lumMod val="95000"/>
                  </a:schemeClr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pPr>
            <a:r>
              <a:rPr lang="ru-RU" dirty="0"/>
              <a:t>Как вы считаете, что должно присутствовать в </a:t>
            </a:r>
            <a:r>
              <a:rPr lang="ru-RU" dirty="0" smtClean="0"/>
              <a:t>общежитии, </a:t>
            </a:r>
            <a:r>
              <a:rPr lang="ru-RU" dirty="0"/>
              <a:t>чтобы студенту было не скучно?</a:t>
            </a:r>
          </a:p>
        </c:rich>
      </c:tx>
      <c:layout/>
      <c:overlay val="0"/>
      <c:spPr>
        <a:noFill/>
        <a:ln>
          <a:noFill/>
        </a:ln>
        <a:effectLst/>
      </c:spPr>
    </c:title>
    <c:autoTitleDeleted val="0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развлекательная программа, просмотры фильмов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satMod val="103000"/>
                    <a:lumMod val="102000"/>
                    <a:tint val="94000"/>
                  </a:schemeClr>
                </a:gs>
                <a:gs pos="50000">
                  <a:schemeClr val="accent1">
                    <a:satMod val="110000"/>
                    <a:lumMod val="100000"/>
                    <a:shade val="100000"/>
                  </a:schemeClr>
                </a:gs>
                <a:gs pos="100000">
                  <a:schemeClr val="accent1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invertIfNegative val="0"/>
          <c:cat>
            <c:strRef>
              <c:f>Лист1!$A$2</c:f>
              <c:strCache>
                <c:ptCount val="1"/>
                <c:pt idx="0">
                  <c:v>Ответ студентов в % соотношении</c:v>
                </c:pt>
              </c:strCache>
            </c:strRef>
          </c:cat>
          <c:val>
            <c:numRef>
              <c:f>Лист1!$B$2</c:f>
              <c:numCache>
                <c:formatCode>0%</c:formatCode>
                <c:ptCount val="1"/>
                <c:pt idx="0">
                  <c:v>0.71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тишина и спокойствие,сон</c:v>
                </c:pt>
              </c:strCache>
            </c:strRef>
          </c:tx>
          <c:spPr>
            <a:gradFill rotWithShape="1">
              <a:gsLst>
                <a:gs pos="0">
                  <a:schemeClr val="accent2">
                    <a:satMod val="103000"/>
                    <a:lumMod val="102000"/>
                    <a:tint val="94000"/>
                  </a:schemeClr>
                </a:gs>
                <a:gs pos="50000">
                  <a:schemeClr val="accent2">
                    <a:satMod val="110000"/>
                    <a:lumMod val="100000"/>
                    <a:shade val="100000"/>
                  </a:schemeClr>
                </a:gs>
                <a:gs pos="100000">
                  <a:schemeClr val="accent2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invertIfNegative val="0"/>
          <c:cat>
            <c:strRef>
              <c:f>Лист1!$A$2</c:f>
              <c:strCache>
                <c:ptCount val="1"/>
                <c:pt idx="0">
                  <c:v>Ответ студентов в % соотношении</c:v>
                </c:pt>
              </c:strCache>
            </c:strRef>
          </c:cat>
          <c:val>
            <c:numRef>
              <c:f>Лист1!$C$2</c:f>
              <c:numCache>
                <c:formatCode>0%</c:formatCode>
                <c:ptCount val="1"/>
                <c:pt idx="0">
                  <c:v>0.28999999999999998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Столбец1</c:v>
                </c:pt>
              </c:strCache>
            </c:strRef>
          </c:tx>
          <c:spPr>
            <a:gradFill rotWithShape="1">
              <a:gsLst>
                <a:gs pos="0">
                  <a:schemeClr val="accent3">
                    <a:satMod val="103000"/>
                    <a:lumMod val="102000"/>
                    <a:tint val="94000"/>
                  </a:schemeClr>
                </a:gs>
                <a:gs pos="50000">
                  <a:schemeClr val="accent3">
                    <a:satMod val="110000"/>
                    <a:lumMod val="100000"/>
                    <a:shade val="100000"/>
                  </a:schemeClr>
                </a:gs>
                <a:gs pos="100000">
                  <a:schemeClr val="accent3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invertIfNegative val="0"/>
          <c:cat>
            <c:strRef>
              <c:f>Лист1!$A$2</c:f>
              <c:strCache>
                <c:ptCount val="1"/>
                <c:pt idx="0">
                  <c:v>Ответ студентов в % соотношении</c:v>
                </c:pt>
              </c:strCache>
            </c:strRef>
          </c:cat>
          <c:val>
            <c:numRef>
              <c:f>Лист1!$D$2</c:f>
              <c:numCache>
                <c:formatCode>General</c:formatCode>
                <c:ptCount val="1"/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15"/>
        <c:overlap val="-20"/>
        <c:axId val="42758528"/>
        <c:axId val="42760064"/>
      </c:barChart>
      <c:catAx>
        <c:axId val="4275852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12700" cap="flat" cmpd="sng" algn="ctr">
            <a:solidFill>
              <a:schemeClr val="lt1">
                <a:lumMod val="95000"/>
                <a:alpha val="54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lt1">
                    <a:lumMod val="8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42760064"/>
        <c:crosses val="autoZero"/>
        <c:auto val="1"/>
        <c:lblAlgn val="ctr"/>
        <c:lblOffset val="100"/>
        <c:noMultiLvlLbl val="0"/>
      </c:catAx>
      <c:valAx>
        <c:axId val="42760064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lt1">
                  <a:lumMod val="95000"/>
                  <a:alpha val="10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lt1">
                    <a:lumMod val="8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4275852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egendEntry>
        <c:idx val="0"/>
        <c:delete val="1"/>
      </c:legendEntry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lt1">
                  <a:lumMod val="8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gradFill flip="none" rotWithShape="1">
      <a:gsLst>
        <a:gs pos="0">
          <a:schemeClr val="dk1">
            <a:lumMod val="65000"/>
            <a:lumOff val="35000"/>
          </a:schemeClr>
        </a:gs>
        <a:gs pos="100000">
          <a:schemeClr val="dk1">
            <a:lumMod val="85000"/>
            <a:lumOff val="15000"/>
          </a:schemeClr>
        </a:gs>
      </a:gsLst>
      <a:path path="circle">
        <a:fillToRect l="50000" t="50000" r="50000" b="50000"/>
      </a:path>
      <a:tileRect/>
    </a:gradFill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128" b="1" i="0" u="none" strike="noStrike" kern="1200" spc="100" baseline="0">
                <a:solidFill>
                  <a:schemeClr val="lt1">
                    <a:lumMod val="95000"/>
                  </a:schemeClr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pPr>
            <a:r>
              <a:rPr lang="ru-RU" dirty="0"/>
              <a:t>Назовите виды коллективных работ, которые </a:t>
            </a:r>
            <a:r>
              <a:rPr lang="ru-RU" dirty="0" smtClean="0"/>
              <a:t>сплачивают </a:t>
            </a:r>
            <a:r>
              <a:rPr lang="ru-RU" dirty="0"/>
              <a:t>коллектив?</a:t>
            </a:r>
          </a:p>
        </c:rich>
      </c:tx>
      <c:layout/>
      <c:overlay val="0"/>
      <c:spPr>
        <a:noFill/>
        <a:ln>
          <a:noFill/>
        </a:ln>
        <a:effectLst/>
      </c:spPr>
    </c:title>
    <c:autoTitleDeleted val="0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общий просмотр фильмов, настольные игры, проведение мероприятий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satMod val="103000"/>
                    <a:lumMod val="102000"/>
                    <a:tint val="94000"/>
                  </a:schemeClr>
                </a:gs>
                <a:gs pos="50000">
                  <a:schemeClr val="accent1">
                    <a:satMod val="110000"/>
                    <a:lumMod val="100000"/>
                    <a:shade val="100000"/>
                  </a:schemeClr>
                </a:gs>
                <a:gs pos="100000">
                  <a:schemeClr val="accent1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invertIfNegative val="0"/>
          <c:cat>
            <c:strRef>
              <c:f>Лист1!$A$2</c:f>
              <c:strCache>
                <c:ptCount val="1"/>
                <c:pt idx="0">
                  <c:v>Ответ студентов в % соотношении</c:v>
                </c:pt>
              </c:strCache>
            </c:strRef>
          </c:cat>
          <c:val>
            <c:numRef>
              <c:f>Лист1!$B$2</c:f>
              <c:numCache>
                <c:formatCode>0%</c:formatCode>
                <c:ptCount val="1"/>
                <c:pt idx="0">
                  <c:v>0.56000000000000005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прогулка на свежем воздухе,сон</c:v>
                </c:pt>
              </c:strCache>
            </c:strRef>
          </c:tx>
          <c:spPr>
            <a:gradFill rotWithShape="1">
              <a:gsLst>
                <a:gs pos="0">
                  <a:schemeClr val="accent2">
                    <a:satMod val="103000"/>
                    <a:lumMod val="102000"/>
                    <a:tint val="94000"/>
                  </a:schemeClr>
                </a:gs>
                <a:gs pos="50000">
                  <a:schemeClr val="accent2">
                    <a:satMod val="110000"/>
                    <a:lumMod val="100000"/>
                    <a:shade val="100000"/>
                  </a:schemeClr>
                </a:gs>
                <a:gs pos="100000">
                  <a:schemeClr val="accent2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invertIfNegative val="0"/>
          <c:cat>
            <c:strRef>
              <c:f>Лист1!$A$2</c:f>
              <c:strCache>
                <c:ptCount val="1"/>
                <c:pt idx="0">
                  <c:v>Ответ студентов в % соотношении</c:v>
                </c:pt>
              </c:strCache>
            </c:strRef>
          </c:cat>
          <c:val>
            <c:numRef>
              <c:f>Лист1!$C$2</c:f>
              <c:numCache>
                <c:formatCode>0%</c:formatCode>
                <c:ptCount val="1"/>
                <c:pt idx="0">
                  <c:v>0.44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Столбец1</c:v>
                </c:pt>
              </c:strCache>
            </c:strRef>
          </c:tx>
          <c:spPr>
            <a:gradFill rotWithShape="1">
              <a:gsLst>
                <a:gs pos="0">
                  <a:schemeClr val="accent3">
                    <a:satMod val="103000"/>
                    <a:lumMod val="102000"/>
                    <a:tint val="94000"/>
                  </a:schemeClr>
                </a:gs>
                <a:gs pos="50000">
                  <a:schemeClr val="accent3">
                    <a:satMod val="110000"/>
                    <a:lumMod val="100000"/>
                    <a:shade val="100000"/>
                  </a:schemeClr>
                </a:gs>
                <a:gs pos="100000">
                  <a:schemeClr val="accent3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invertIfNegative val="0"/>
          <c:cat>
            <c:strRef>
              <c:f>Лист1!$A$2</c:f>
              <c:strCache>
                <c:ptCount val="1"/>
                <c:pt idx="0">
                  <c:v>Ответ студентов в % соотношении</c:v>
                </c:pt>
              </c:strCache>
            </c:strRef>
          </c:cat>
          <c:val>
            <c:numRef>
              <c:f>Лист1!$D$2</c:f>
              <c:numCache>
                <c:formatCode>General</c:formatCode>
                <c:ptCount val="1"/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15"/>
        <c:overlap val="-20"/>
        <c:axId val="43606016"/>
        <c:axId val="43607552"/>
      </c:barChart>
      <c:catAx>
        <c:axId val="43606016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12700" cap="flat" cmpd="sng" algn="ctr">
            <a:solidFill>
              <a:schemeClr val="lt1">
                <a:lumMod val="95000"/>
                <a:alpha val="54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lt1">
                    <a:lumMod val="8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43607552"/>
        <c:crosses val="autoZero"/>
        <c:auto val="1"/>
        <c:lblAlgn val="ctr"/>
        <c:lblOffset val="100"/>
        <c:noMultiLvlLbl val="0"/>
      </c:catAx>
      <c:valAx>
        <c:axId val="43607552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lt1">
                  <a:lumMod val="95000"/>
                  <a:alpha val="10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lt1">
                    <a:lumMod val="8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4360601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egendEntry>
        <c:idx val="0"/>
        <c:delete val="1"/>
      </c:legendEntry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lt1">
                  <a:lumMod val="8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gradFill flip="none" rotWithShape="1">
      <a:gsLst>
        <a:gs pos="0">
          <a:schemeClr val="dk1">
            <a:lumMod val="65000"/>
            <a:lumOff val="35000"/>
          </a:schemeClr>
        </a:gs>
        <a:gs pos="100000">
          <a:schemeClr val="dk1">
            <a:lumMod val="85000"/>
            <a:lumOff val="15000"/>
          </a:schemeClr>
        </a:gs>
      </a:gsLst>
      <a:path path="circle">
        <a:fillToRect l="50000" t="50000" r="50000" b="50000"/>
      </a:path>
      <a:tileRect/>
    </a:gradFill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128" b="1" i="0" u="none" strike="noStrike" kern="1200" spc="100" baseline="0">
                <a:solidFill>
                  <a:schemeClr val="lt1">
                    <a:lumMod val="95000"/>
                  </a:schemeClr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pPr>
            <a:r>
              <a:rPr lang="ru-RU" dirty="0"/>
              <a:t>Какие подвижные игры вы хотите видеть в </a:t>
            </a:r>
            <a:r>
              <a:rPr lang="ru-RU" dirty="0" smtClean="0"/>
              <a:t>общежитии?</a:t>
            </a:r>
            <a:endParaRPr lang="ru-RU" dirty="0"/>
          </a:p>
        </c:rich>
      </c:tx>
      <c:layout/>
      <c:overlay val="0"/>
      <c:spPr>
        <a:noFill/>
        <a:ln>
          <a:noFill/>
        </a:ln>
        <a:effectLst/>
      </c:spPr>
    </c:title>
    <c:autoTitleDeleted val="0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конкурсы,квесты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satMod val="103000"/>
                    <a:lumMod val="102000"/>
                    <a:tint val="94000"/>
                  </a:schemeClr>
                </a:gs>
                <a:gs pos="50000">
                  <a:schemeClr val="accent1">
                    <a:satMod val="110000"/>
                    <a:lumMod val="100000"/>
                    <a:shade val="100000"/>
                  </a:schemeClr>
                </a:gs>
                <a:gs pos="100000">
                  <a:schemeClr val="accent1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invertIfNegative val="0"/>
          <c:cat>
            <c:strRef>
              <c:f>Лист1!$A$2</c:f>
              <c:strCache>
                <c:ptCount val="1"/>
                <c:pt idx="0">
                  <c:v>Ответ студентов в % соотношении</c:v>
                </c:pt>
              </c:strCache>
            </c:strRef>
          </c:cat>
          <c:val>
            <c:numRef>
              <c:f>Лист1!$B$2</c:f>
              <c:numCache>
                <c:formatCode>0%</c:formatCode>
                <c:ptCount val="1"/>
                <c:pt idx="0">
                  <c:v>0.57999999999999996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я больше люблю настольные игры, не люблю движение</c:v>
                </c:pt>
              </c:strCache>
            </c:strRef>
          </c:tx>
          <c:spPr>
            <a:gradFill rotWithShape="1">
              <a:gsLst>
                <a:gs pos="0">
                  <a:schemeClr val="accent2">
                    <a:satMod val="103000"/>
                    <a:lumMod val="102000"/>
                    <a:tint val="94000"/>
                  </a:schemeClr>
                </a:gs>
                <a:gs pos="50000">
                  <a:schemeClr val="accent2">
                    <a:satMod val="110000"/>
                    <a:lumMod val="100000"/>
                    <a:shade val="100000"/>
                  </a:schemeClr>
                </a:gs>
                <a:gs pos="100000">
                  <a:schemeClr val="accent2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invertIfNegative val="0"/>
          <c:cat>
            <c:strRef>
              <c:f>Лист1!$A$2</c:f>
              <c:strCache>
                <c:ptCount val="1"/>
                <c:pt idx="0">
                  <c:v>Ответ студентов в % соотношении</c:v>
                </c:pt>
              </c:strCache>
            </c:strRef>
          </c:cat>
          <c:val>
            <c:numRef>
              <c:f>Лист1!$C$2</c:f>
              <c:numCache>
                <c:formatCode>0%</c:formatCode>
                <c:ptCount val="1"/>
                <c:pt idx="0">
                  <c:v>0.42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Столбец1</c:v>
                </c:pt>
              </c:strCache>
            </c:strRef>
          </c:tx>
          <c:spPr>
            <a:gradFill rotWithShape="1">
              <a:gsLst>
                <a:gs pos="0">
                  <a:schemeClr val="accent3">
                    <a:satMod val="103000"/>
                    <a:lumMod val="102000"/>
                    <a:tint val="94000"/>
                  </a:schemeClr>
                </a:gs>
                <a:gs pos="50000">
                  <a:schemeClr val="accent3">
                    <a:satMod val="110000"/>
                    <a:lumMod val="100000"/>
                    <a:shade val="100000"/>
                  </a:schemeClr>
                </a:gs>
                <a:gs pos="100000">
                  <a:schemeClr val="accent3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invertIfNegative val="0"/>
          <c:cat>
            <c:strRef>
              <c:f>Лист1!$A$2</c:f>
              <c:strCache>
                <c:ptCount val="1"/>
                <c:pt idx="0">
                  <c:v>Ответ студентов в % соотношении</c:v>
                </c:pt>
              </c:strCache>
            </c:strRef>
          </c:cat>
          <c:val>
            <c:numRef>
              <c:f>Лист1!$D$2</c:f>
              <c:numCache>
                <c:formatCode>General</c:formatCode>
                <c:ptCount val="1"/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15"/>
        <c:overlap val="-20"/>
        <c:axId val="43625856"/>
        <c:axId val="43627648"/>
      </c:barChart>
      <c:catAx>
        <c:axId val="43625856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12700" cap="flat" cmpd="sng" algn="ctr">
            <a:solidFill>
              <a:schemeClr val="lt1">
                <a:lumMod val="95000"/>
                <a:alpha val="54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lt1">
                    <a:lumMod val="8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43627648"/>
        <c:crosses val="autoZero"/>
        <c:auto val="1"/>
        <c:lblAlgn val="ctr"/>
        <c:lblOffset val="100"/>
        <c:noMultiLvlLbl val="0"/>
      </c:catAx>
      <c:valAx>
        <c:axId val="43627648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lt1">
                  <a:lumMod val="95000"/>
                  <a:alpha val="10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lt1">
                    <a:lumMod val="8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4362585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egendEntry>
        <c:idx val="0"/>
        <c:delete val="1"/>
      </c:legendEntry>
      <c:legendEntry>
        <c:idx val="1"/>
        <c:txPr>
          <a:bodyPr rot="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lt1">
                    <a:lumMod val="8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</c:legendEntry>
      <c:legendEntry>
        <c:idx val="2"/>
        <c:txPr>
          <a:bodyPr rot="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lt1">
                    <a:lumMod val="8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</c:legendEntry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lt1">
                  <a:lumMod val="8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gradFill flip="none" rotWithShape="1">
      <a:gsLst>
        <a:gs pos="0">
          <a:schemeClr val="dk1">
            <a:lumMod val="65000"/>
            <a:lumOff val="35000"/>
          </a:schemeClr>
        </a:gs>
        <a:gs pos="100000">
          <a:schemeClr val="dk1">
            <a:lumMod val="85000"/>
            <a:lumOff val="15000"/>
          </a:schemeClr>
        </a:gs>
      </a:gsLst>
      <a:path path="circle">
        <a:fillToRect l="50000" t="50000" r="50000" b="50000"/>
      </a:path>
      <a:tileRect/>
    </a:gradFill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128" b="1" i="0" u="none" strike="noStrike" kern="1200" spc="100" baseline="0">
                <a:solidFill>
                  <a:schemeClr val="lt1">
                    <a:lumMod val="95000"/>
                  </a:schemeClr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pPr>
            <a:r>
              <a:rPr lang="ru-RU"/>
              <a:t>Какие изменения и корректировки хотели бы вы внести в студенческую жизнь общежития?</a:t>
            </a:r>
          </a:p>
        </c:rich>
      </c:tx>
      <c:layout/>
      <c:overlay val="0"/>
      <c:spPr>
        <a:noFill/>
        <a:ln>
          <a:noFill/>
        </a:ln>
        <a:effectLst/>
      </c:spPr>
    </c:title>
    <c:autoTitleDeleted val="0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получить больше свободы для развития студенческой жизни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satMod val="103000"/>
                    <a:lumMod val="102000"/>
                    <a:tint val="94000"/>
                  </a:schemeClr>
                </a:gs>
                <a:gs pos="50000">
                  <a:schemeClr val="accent1">
                    <a:satMod val="110000"/>
                    <a:lumMod val="100000"/>
                    <a:shade val="100000"/>
                  </a:schemeClr>
                </a:gs>
                <a:gs pos="100000">
                  <a:schemeClr val="accent1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invertIfNegative val="0"/>
          <c:cat>
            <c:strRef>
              <c:f>Лист1!$A$2</c:f>
              <c:strCache>
                <c:ptCount val="1"/>
                <c:pt idx="0">
                  <c:v>Ответ студентов в % соотношении</c:v>
                </c:pt>
              </c:strCache>
            </c:strRef>
          </c:cat>
          <c:val>
            <c:numRef>
              <c:f>Лист1!$B$2</c:f>
              <c:numCache>
                <c:formatCode>0%</c:formatCode>
                <c:ptCount val="1"/>
                <c:pt idx="0">
                  <c:v>0.62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меня всё устраивает не хочу ничего менять</c:v>
                </c:pt>
              </c:strCache>
            </c:strRef>
          </c:tx>
          <c:spPr>
            <a:gradFill rotWithShape="1">
              <a:gsLst>
                <a:gs pos="0">
                  <a:schemeClr val="accent2">
                    <a:satMod val="103000"/>
                    <a:lumMod val="102000"/>
                    <a:tint val="94000"/>
                  </a:schemeClr>
                </a:gs>
                <a:gs pos="50000">
                  <a:schemeClr val="accent2">
                    <a:satMod val="110000"/>
                    <a:lumMod val="100000"/>
                    <a:shade val="100000"/>
                  </a:schemeClr>
                </a:gs>
                <a:gs pos="100000">
                  <a:schemeClr val="accent2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invertIfNegative val="0"/>
          <c:cat>
            <c:strRef>
              <c:f>Лист1!$A$2</c:f>
              <c:strCache>
                <c:ptCount val="1"/>
                <c:pt idx="0">
                  <c:v>Ответ студентов в % соотношении</c:v>
                </c:pt>
              </c:strCache>
            </c:strRef>
          </c:cat>
          <c:val>
            <c:numRef>
              <c:f>Лист1!$C$2</c:f>
              <c:numCache>
                <c:formatCode>0%</c:formatCode>
                <c:ptCount val="1"/>
                <c:pt idx="0">
                  <c:v>0.38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Столбец1</c:v>
                </c:pt>
              </c:strCache>
            </c:strRef>
          </c:tx>
          <c:spPr>
            <a:gradFill rotWithShape="1">
              <a:gsLst>
                <a:gs pos="0">
                  <a:schemeClr val="accent3">
                    <a:satMod val="103000"/>
                    <a:lumMod val="102000"/>
                    <a:tint val="94000"/>
                  </a:schemeClr>
                </a:gs>
                <a:gs pos="50000">
                  <a:schemeClr val="accent3">
                    <a:satMod val="110000"/>
                    <a:lumMod val="100000"/>
                    <a:shade val="100000"/>
                  </a:schemeClr>
                </a:gs>
                <a:gs pos="100000">
                  <a:schemeClr val="accent3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invertIfNegative val="0"/>
          <c:cat>
            <c:strRef>
              <c:f>Лист1!$A$2</c:f>
              <c:strCache>
                <c:ptCount val="1"/>
                <c:pt idx="0">
                  <c:v>Ответ студентов в % соотношении</c:v>
                </c:pt>
              </c:strCache>
            </c:strRef>
          </c:cat>
          <c:val>
            <c:numRef>
              <c:f>Лист1!$D$2</c:f>
              <c:numCache>
                <c:formatCode>General</c:formatCode>
                <c:ptCount val="1"/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15"/>
        <c:overlap val="-20"/>
        <c:axId val="67541248"/>
        <c:axId val="67895296"/>
      </c:barChart>
      <c:catAx>
        <c:axId val="6754124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12700" cap="flat" cmpd="sng" algn="ctr">
            <a:solidFill>
              <a:schemeClr val="lt1">
                <a:lumMod val="95000"/>
                <a:alpha val="54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lt1">
                    <a:lumMod val="8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67895296"/>
        <c:crosses val="autoZero"/>
        <c:auto val="1"/>
        <c:lblAlgn val="ctr"/>
        <c:lblOffset val="100"/>
        <c:noMultiLvlLbl val="0"/>
      </c:catAx>
      <c:valAx>
        <c:axId val="67895296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lt1">
                  <a:lumMod val="95000"/>
                  <a:alpha val="10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lt1">
                    <a:lumMod val="8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6754124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egendEntry>
        <c:idx val="0"/>
        <c:delete val="1"/>
      </c:legendEntry>
      <c:legendEntry>
        <c:idx val="1"/>
        <c:txPr>
          <a:bodyPr rot="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lt1">
                    <a:lumMod val="8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</c:legendEntry>
      <c:legendEntry>
        <c:idx val="2"/>
        <c:txPr>
          <a:bodyPr rot="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lt1">
                    <a:lumMod val="8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</c:legendEntry>
      <c:layout>
        <c:manualLayout>
          <c:xMode val="edge"/>
          <c:yMode val="edge"/>
          <c:x val="0.13592819824966673"/>
          <c:y val="0.78889534620124557"/>
          <c:w val="0.76085770561539956"/>
          <c:h val="0.15875920682221917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lt1">
                  <a:lumMod val="8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gradFill flip="none" rotWithShape="1">
      <a:gsLst>
        <a:gs pos="0">
          <a:schemeClr val="dk1">
            <a:lumMod val="65000"/>
            <a:lumOff val="35000"/>
          </a:schemeClr>
        </a:gs>
        <a:gs pos="100000">
          <a:schemeClr val="dk1">
            <a:lumMod val="85000"/>
            <a:lumOff val="15000"/>
          </a:schemeClr>
        </a:gs>
      </a:gsLst>
      <a:path path="circle">
        <a:fillToRect l="50000" t="50000" r="50000" b="50000"/>
      </a:path>
      <a:tileRect/>
    </a:gradFill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128" b="1" i="0" u="none" strike="noStrike" kern="1200" spc="100" baseline="0">
                <a:solidFill>
                  <a:schemeClr val="lt1">
                    <a:lumMod val="95000"/>
                  </a:schemeClr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pPr>
            <a:r>
              <a:rPr lang="ru-RU"/>
              <a:t>В каких мероприятиях вы будете принимать участие чаще всего?</a:t>
            </a:r>
          </a:p>
        </c:rich>
      </c:tx>
      <c:layout/>
      <c:overlay val="0"/>
      <c:spPr>
        <a:noFill/>
        <a:ln>
          <a:noFill/>
        </a:ln>
        <a:effectLst/>
      </c:spPr>
    </c:title>
    <c:autoTitleDeleted val="0"/>
    <c:plotArea>
      <c:layout>
        <c:manualLayout>
          <c:layoutTarget val="inner"/>
          <c:xMode val="edge"/>
          <c:yMode val="edge"/>
          <c:x val="0.40855715952172644"/>
          <c:y val="0.1823321554770318"/>
          <c:w val="0.54269867308253139"/>
          <c:h val="0.43541889419299612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активные и интересные мероприятия, которые будут заинтересовывать студента и помогать сплотиться коллективу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satMod val="103000"/>
                    <a:lumMod val="102000"/>
                    <a:tint val="94000"/>
                  </a:schemeClr>
                </a:gs>
                <a:gs pos="50000">
                  <a:schemeClr val="accent1">
                    <a:satMod val="110000"/>
                    <a:lumMod val="100000"/>
                    <a:shade val="100000"/>
                  </a:schemeClr>
                </a:gs>
                <a:gs pos="100000">
                  <a:schemeClr val="accent1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invertIfNegative val="0"/>
          <c:cat>
            <c:strRef>
              <c:f>Лист1!$A$2</c:f>
              <c:strCache>
                <c:ptCount val="1"/>
                <c:pt idx="0">
                  <c:v>Ответ студентов в % соотношении</c:v>
                </c:pt>
              </c:strCache>
            </c:strRef>
          </c:cat>
          <c:val>
            <c:numRef>
              <c:f>Лист1!$B$2</c:f>
              <c:numCache>
                <c:formatCode>0%</c:formatCode>
                <c:ptCount val="1"/>
                <c:pt idx="0">
                  <c:v>0.92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в мероприятиях не желаю участвовать, мне лень</c:v>
                </c:pt>
              </c:strCache>
            </c:strRef>
          </c:tx>
          <c:spPr>
            <a:gradFill rotWithShape="1">
              <a:gsLst>
                <a:gs pos="0">
                  <a:schemeClr val="accent2">
                    <a:satMod val="103000"/>
                    <a:lumMod val="102000"/>
                    <a:tint val="94000"/>
                  </a:schemeClr>
                </a:gs>
                <a:gs pos="50000">
                  <a:schemeClr val="accent2">
                    <a:satMod val="110000"/>
                    <a:lumMod val="100000"/>
                    <a:shade val="100000"/>
                  </a:schemeClr>
                </a:gs>
                <a:gs pos="100000">
                  <a:schemeClr val="accent2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invertIfNegative val="0"/>
          <c:cat>
            <c:strRef>
              <c:f>Лист1!$A$2</c:f>
              <c:strCache>
                <c:ptCount val="1"/>
                <c:pt idx="0">
                  <c:v>Ответ студентов в % соотношении</c:v>
                </c:pt>
              </c:strCache>
            </c:strRef>
          </c:cat>
          <c:val>
            <c:numRef>
              <c:f>Лист1!$C$2</c:f>
              <c:numCache>
                <c:formatCode>0%</c:formatCode>
                <c:ptCount val="1"/>
                <c:pt idx="0">
                  <c:v>0.08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Столбец1</c:v>
                </c:pt>
              </c:strCache>
            </c:strRef>
          </c:tx>
          <c:spPr>
            <a:gradFill rotWithShape="1">
              <a:gsLst>
                <a:gs pos="0">
                  <a:schemeClr val="accent3">
                    <a:satMod val="103000"/>
                    <a:lumMod val="102000"/>
                    <a:tint val="94000"/>
                  </a:schemeClr>
                </a:gs>
                <a:gs pos="50000">
                  <a:schemeClr val="accent3">
                    <a:satMod val="110000"/>
                    <a:lumMod val="100000"/>
                    <a:shade val="100000"/>
                  </a:schemeClr>
                </a:gs>
                <a:gs pos="100000">
                  <a:schemeClr val="accent3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invertIfNegative val="0"/>
          <c:cat>
            <c:strRef>
              <c:f>Лист1!$A$2</c:f>
              <c:strCache>
                <c:ptCount val="1"/>
                <c:pt idx="0">
                  <c:v>Ответ студентов в % соотношении</c:v>
                </c:pt>
              </c:strCache>
            </c:strRef>
          </c:cat>
          <c:val>
            <c:numRef>
              <c:f>Лист1!$D$2</c:f>
              <c:numCache>
                <c:formatCode>General</c:formatCode>
                <c:ptCount val="1"/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15"/>
        <c:overlap val="-20"/>
        <c:axId val="68333568"/>
        <c:axId val="68335104"/>
      </c:barChart>
      <c:catAx>
        <c:axId val="6833356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12700" cap="flat" cmpd="sng" algn="ctr">
            <a:solidFill>
              <a:schemeClr val="lt1">
                <a:lumMod val="95000"/>
                <a:alpha val="54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lt1">
                    <a:lumMod val="8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68335104"/>
        <c:crosses val="autoZero"/>
        <c:auto val="1"/>
        <c:lblAlgn val="ctr"/>
        <c:lblOffset val="100"/>
        <c:noMultiLvlLbl val="0"/>
      </c:catAx>
      <c:valAx>
        <c:axId val="68335104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lt1">
                  <a:lumMod val="95000"/>
                  <a:alpha val="10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lt1">
                    <a:lumMod val="8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6833356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egendEntry>
        <c:idx val="0"/>
        <c:delete val="1"/>
      </c:legendEntry>
      <c:legendEntry>
        <c:idx val="1"/>
        <c:txPr>
          <a:bodyPr rot="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lt1">
                    <a:lumMod val="8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</c:legendEntry>
      <c:legendEntry>
        <c:idx val="2"/>
        <c:txPr>
          <a:bodyPr rot="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lt1">
                    <a:lumMod val="8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</c:legendEntry>
      <c:layout>
        <c:manualLayout>
          <c:xMode val="edge"/>
          <c:yMode val="edge"/>
          <c:x val="8.452191694565496E-2"/>
          <c:y val="0.7271948979460765"/>
          <c:w val="0.86262661347854086"/>
          <c:h val="0.21978715751885011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lt1">
                  <a:lumMod val="8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gradFill flip="none" rotWithShape="1">
      <a:gsLst>
        <a:gs pos="0">
          <a:schemeClr val="dk1">
            <a:lumMod val="65000"/>
            <a:lumOff val="35000"/>
          </a:schemeClr>
        </a:gs>
        <a:gs pos="100000">
          <a:schemeClr val="dk1">
            <a:lumMod val="85000"/>
            <a:lumOff val="15000"/>
          </a:schemeClr>
        </a:gs>
      </a:gsLst>
      <a:path path="circle">
        <a:fillToRect l="50000" t="50000" r="50000" b="50000"/>
      </a:path>
      <a:tileRect/>
    </a:gradFill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22">
  <cs:axisTitle>
    <cs:lnRef idx="0"/>
    <cs:fillRef idx="0"/>
    <cs:effectRef idx="0"/>
    <cs:fontRef idx="minor">
      <a:schemeClr val="lt1">
        <a:lumMod val="85000"/>
      </a:schemeClr>
    </cs:fontRef>
    <cs:defRPr sz="1197" b="1" kern="1200" cap="all"/>
  </cs:axisTitle>
  <cs:categoryAxis>
    <cs:lnRef idx="0"/>
    <cs:fillRef idx="0"/>
    <cs:effectRef idx="0"/>
    <cs:fontRef idx="minor">
      <a:schemeClr val="lt1">
        <a:lumMod val="85000"/>
      </a:schemeClr>
    </cs:fontRef>
    <cs:spPr>
      <a:ln w="12700" cap="flat" cmpd="sng" algn="ctr">
        <a:solidFill>
          <a:schemeClr val="lt1">
            <a:lumMod val="95000"/>
            <a:alpha val="54000"/>
          </a:schemeClr>
        </a:solidFill>
        <a:round/>
      </a:ln>
    </cs:spPr>
    <cs:defRPr sz="1197" kern="120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dk1">
              <a:lumMod val="65000"/>
              <a:lumOff val="35000"/>
            </a:schemeClr>
          </a:gs>
          <a:gs pos="100000">
            <a:schemeClr val="dk1">
              <a:lumMod val="85000"/>
              <a:lumOff val="15000"/>
            </a:schemeClr>
          </a:gs>
        </a:gsLst>
        <a:path path="circle">
          <a:fillToRect l="50000" t="50000" r="50000" b="50000"/>
        </a:path>
        <a:tileRect/>
      </a:gradFill>
    </cs:spPr>
    <cs:defRPr sz="1330" kern="1200"/>
  </cs:chartArea>
  <cs:dataLabel>
    <cs:lnRef idx="0"/>
    <cs:fillRef idx="0"/>
    <cs:effectRef idx="0"/>
    <cs:fontRef idx="minor">
      <a:schemeClr val="lt1">
        <a:lumMod val="8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tx1"/>
    </cs:fontRef>
  </cs:dataPoint>
  <cs:dataPoint3D>
    <cs:lnRef idx="0"/>
    <cs:fillRef idx="3">
      <cs:styleClr val="auto"/>
    </cs:fillRef>
    <cs:effectRef idx="3"/>
    <cs:fontRef idx="minor">
      <a:schemeClr val="tx1"/>
    </cs:fontRef>
  </cs:dataPoint3D>
  <cs:dataPointLine>
    <cs:lnRef idx="0">
      <cs:styleClr val="auto"/>
    </cs:lnRef>
    <cs:fillRef idx="3"/>
    <cs:effectRef idx="3"/>
    <cs:fontRef idx="minor">
      <a:schemeClr val="tx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tx1"/>
    </cs:fontRef>
    <cs:spPr>
      <a:ln w="9525">
        <a:solidFill>
          <a:schemeClr val="phClr"/>
        </a:solidFill>
        <a:round/>
      </a:ln>
    </cs:spPr>
  </cs:dataPointMarker>
  <cs:dataPointMarkerLayout size="5"/>
  <cs:dataPointWireframe>
    <cs:lnRef idx="0">
      <cs:styleClr val="auto"/>
    </cs:lnRef>
    <cs:fillRef idx="3"/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lt1">
        <a:lumMod val="85000"/>
      </a:schemeClr>
    </cs:fontRef>
    <cs:spPr>
      <a:ln w="9525">
        <a:solidFill>
          <a:schemeClr val="lt1">
            <a:lumMod val="95000"/>
            <a:alpha val="54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>
        <a:solidFill>
          <a:schemeClr val="lt1">
            <a:lumMod val="95000"/>
            <a:alpha val="54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>
        <a:solidFill>
          <a:schemeClr val="lt1">
            <a:lumMod val="95000"/>
            <a:alpha val="54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lt1">
            <a:lumMod val="9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lt1">
            <a:lumMod val="95000"/>
            <a:alpha val="10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>
        <a:solidFill>
          <a:schemeClr val="lt1">
            <a:lumMod val="95000"/>
            <a:alpha val="5000"/>
          </a:schemeClr>
        </a:solidFill>
      </a:ln>
    </cs:spPr>
  </cs:gridlineMinor>
  <cs:hiLoLine>
    <cs:lnRef idx="0"/>
    <cs:fillRef idx="0"/>
    <cs:effectRef idx="0"/>
    <cs:fontRef idx="minor">
      <a:schemeClr val="tx1"/>
    </cs:fontRef>
    <cs:spPr>
      <a:ln w="9525">
        <a:solidFill>
          <a:schemeClr val="lt1">
            <a:lumMod val="95000"/>
            <a:alpha val="54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1"/>
    </cs:fontRef>
    <cs:spPr>
      <a:ln w="9525">
        <a:solidFill>
          <a:schemeClr val="lt1">
            <a:lumMod val="95000"/>
            <a:alpha val="54000"/>
          </a:schemeClr>
        </a:solidFill>
      </a:ln>
    </cs:spPr>
  </cs:leaderLine>
  <cs:legend>
    <cs:lnRef idx="0"/>
    <cs:fillRef idx="0"/>
    <cs:effectRef idx="0"/>
    <cs:fontRef idx="minor">
      <a:schemeClr val="lt1">
        <a:lumMod val="85000"/>
      </a:schemeClr>
    </cs:fontRef>
    <cs:defRPr sz="1197" kern="1200"/>
  </cs:legend>
  <cs:plotArea>
    <cs:lnRef idx="0"/>
    <cs:fillRef idx="0"/>
    <cs:effectRef idx="0"/>
    <cs:fontRef idx="minor">
      <a:schemeClr val="tx1"/>
    </cs:fontRef>
  </cs:plotArea>
  <cs:plotArea3D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lt1">
        <a:lumMod val="85000"/>
      </a:schemeClr>
    </cs:fontRef>
    <cs:spPr>
      <a:ln w="12700" cap="flat" cmpd="sng" algn="ctr">
        <a:solidFill>
          <a:schemeClr val="lt1">
            <a:lumMod val="95000"/>
            <a:alpha val="54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lt1"/>
    </cs:fontRef>
    <cs:spPr>
      <a:ln w="9525" cap="flat" cmpd="sng" algn="ctr">
        <a:solidFill>
          <a:schemeClr val="lt1">
            <a:lumMod val="95000"/>
            <a:alpha val="54000"/>
          </a:schemeClr>
        </a:solidFill>
        <a:round/>
      </a:ln>
    </cs:spPr>
  </cs:seriesLine>
  <cs:title>
    <cs:lnRef idx="0"/>
    <cs:fillRef idx="0"/>
    <cs:effectRef idx="0"/>
    <cs:fontRef idx="minor">
      <a:schemeClr val="lt1">
        <a:lumMod val="95000"/>
      </a:schemeClr>
    </cs:fontRef>
    <cs:defRPr sz="2128" b="1" kern="1200" spc="100" baseline="0">
      <a:effectLst>
        <a:outerShdw blurRad="50800" dist="38100" dir="5400000" algn="t" rotWithShape="0">
          <a:prstClr val="black">
            <a:alpha val="40000"/>
          </a:prstClr>
        </a:outerShdw>
      </a:effectLst>
    </cs:defRPr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lt1">
        <a:lumMod val="8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>
        <a:solidFill>
          <a:schemeClr val="lt1">
            <a:lumMod val="95000"/>
            <a:alpha val="54000"/>
          </a:schemeClr>
        </a:solidFill>
      </a:ln>
    </cs:spPr>
  </cs:upBar>
  <cs:valueAxis>
    <cs:lnRef idx="0"/>
    <cs:fillRef idx="0"/>
    <cs:effectRef idx="0"/>
    <cs:fontRef idx="minor">
      <a:schemeClr val="lt1">
        <a:lumMod val="85000"/>
      </a:schemeClr>
    </cs:fontRef>
    <cs:defRPr sz="1197" kern="1200"/>
  </cs:valueAxis>
  <cs:wall>
    <cs:lnRef idx="0"/>
    <cs:fillRef idx="0"/>
    <cs:effectRef idx="0"/>
    <cs:fontRef idx="minor">
      <a:schemeClr val="tx1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222">
  <cs:axisTitle>
    <cs:lnRef idx="0"/>
    <cs:fillRef idx="0"/>
    <cs:effectRef idx="0"/>
    <cs:fontRef idx="minor">
      <a:schemeClr val="lt1">
        <a:lumMod val="85000"/>
      </a:schemeClr>
    </cs:fontRef>
    <cs:defRPr sz="1197" b="1" kern="1200" cap="all"/>
  </cs:axisTitle>
  <cs:categoryAxis>
    <cs:lnRef idx="0"/>
    <cs:fillRef idx="0"/>
    <cs:effectRef idx="0"/>
    <cs:fontRef idx="minor">
      <a:schemeClr val="lt1">
        <a:lumMod val="85000"/>
      </a:schemeClr>
    </cs:fontRef>
    <cs:spPr>
      <a:ln w="12700" cap="flat" cmpd="sng" algn="ctr">
        <a:solidFill>
          <a:schemeClr val="lt1">
            <a:lumMod val="95000"/>
            <a:alpha val="54000"/>
          </a:schemeClr>
        </a:solidFill>
        <a:round/>
      </a:ln>
    </cs:spPr>
    <cs:defRPr sz="1197" kern="120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dk1">
              <a:lumMod val="65000"/>
              <a:lumOff val="35000"/>
            </a:schemeClr>
          </a:gs>
          <a:gs pos="100000">
            <a:schemeClr val="dk1">
              <a:lumMod val="85000"/>
              <a:lumOff val="15000"/>
            </a:schemeClr>
          </a:gs>
        </a:gsLst>
        <a:path path="circle">
          <a:fillToRect l="50000" t="50000" r="50000" b="50000"/>
        </a:path>
        <a:tileRect/>
      </a:gradFill>
    </cs:spPr>
    <cs:defRPr sz="1330" kern="1200"/>
  </cs:chartArea>
  <cs:dataLabel>
    <cs:lnRef idx="0"/>
    <cs:fillRef idx="0"/>
    <cs:effectRef idx="0"/>
    <cs:fontRef idx="minor">
      <a:schemeClr val="lt1">
        <a:lumMod val="8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tx1"/>
    </cs:fontRef>
  </cs:dataPoint>
  <cs:dataPoint3D>
    <cs:lnRef idx="0"/>
    <cs:fillRef idx="3">
      <cs:styleClr val="auto"/>
    </cs:fillRef>
    <cs:effectRef idx="3"/>
    <cs:fontRef idx="minor">
      <a:schemeClr val="tx1"/>
    </cs:fontRef>
  </cs:dataPoint3D>
  <cs:dataPointLine>
    <cs:lnRef idx="0">
      <cs:styleClr val="auto"/>
    </cs:lnRef>
    <cs:fillRef idx="3"/>
    <cs:effectRef idx="3"/>
    <cs:fontRef idx="minor">
      <a:schemeClr val="tx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tx1"/>
    </cs:fontRef>
    <cs:spPr>
      <a:ln w="9525">
        <a:solidFill>
          <a:schemeClr val="phClr"/>
        </a:solidFill>
        <a:round/>
      </a:ln>
    </cs:spPr>
  </cs:dataPointMarker>
  <cs:dataPointMarkerLayout size="5"/>
  <cs:dataPointWireframe>
    <cs:lnRef idx="0">
      <cs:styleClr val="auto"/>
    </cs:lnRef>
    <cs:fillRef idx="3"/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lt1">
        <a:lumMod val="85000"/>
      </a:schemeClr>
    </cs:fontRef>
    <cs:spPr>
      <a:ln w="9525">
        <a:solidFill>
          <a:schemeClr val="lt1">
            <a:lumMod val="95000"/>
            <a:alpha val="54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>
        <a:solidFill>
          <a:schemeClr val="lt1">
            <a:lumMod val="95000"/>
            <a:alpha val="54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>
        <a:solidFill>
          <a:schemeClr val="lt1">
            <a:lumMod val="95000"/>
            <a:alpha val="54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lt1">
            <a:lumMod val="9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lt1">
            <a:lumMod val="95000"/>
            <a:alpha val="10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>
        <a:solidFill>
          <a:schemeClr val="lt1">
            <a:lumMod val="95000"/>
            <a:alpha val="5000"/>
          </a:schemeClr>
        </a:solidFill>
      </a:ln>
    </cs:spPr>
  </cs:gridlineMinor>
  <cs:hiLoLine>
    <cs:lnRef idx="0"/>
    <cs:fillRef idx="0"/>
    <cs:effectRef idx="0"/>
    <cs:fontRef idx="minor">
      <a:schemeClr val="tx1"/>
    </cs:fontRef>
    <cs:spPr>
      <a:ln w="9525">
        <a:solidFill>
          <a:schemeClr val="lt1">
            <a:lumMod val="95000"/>
            <a:alpha val="54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1"/>
    </cs:fontRef>
    <cs:spPr>
      <a:ln w="9525">
        <a:solidFill>
          <a:schemeClr val="lt1">
            <a:lumMod val="95000"/>
            <a:alpha val="54000"/>
          </a:schemeClr>
        </a:solidFill>
      </a:ln>
    </cs:spPr>
  </cs:leaderLine>
  <cs:legend>
    <cs:lnRef idx="0"/>
    <cs:fillRef idx="0"/>
    <cs:effectRef idx="0"/>
    <cs:fontRef idx="minor">
      <a:schemeClr val="lt1">
        <a:lumMod val="85000"/>
      </a:schemeClr>
    </cs:fontRef>
    <cs:defRPr sz="1197" kern="1200"/>
  </cs:legend>
  <cs:plotArea>
    <cs:lnRef idx="0"/>
    <cs:fillRef idx="0"/>
    <cs:effectRef idx="0"/>
    <cs:fontRef idx="minor">
      <a:schemeClr val="tx1"/>
    </cs:fontRef>
  </cs:plotArea>
  <cs:plotArea3D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lt1">
        <a:lumMod val="85000"/>
      </a:schemeClr>
    </cs:fontRef>
    <cs:spPr>
      <a:ln w="12700" cap="flat" cmpd="sng" algn="ctr">
        <a:solidFill>
          <a:schemeClr val="lt1">
            <a:lumMod val="95000"/>
            <a:alpha val="54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lt1"/>
    </cs:fontRef>
    <cs:spPr>
      <a:ln w="9525" cap="flat" cmpd="sng" algn="ctr">
        <a:solidFill>
          <a:schemeClr val="lt1">
            <a:lumMod val="95000"/>
            <a:alpha val="54000"/>
          </a:schemeClr>
        </a:solidFill>
        <a:round/>
      </a:ln>
    </cs:spPr>
  </cs:seriesLine>
  <cs:title>
    <cs:lnRef idx="0"/>
    <cs:fillRef idx="0"/>
    <cs:effectRef idx="0"/>
    <cs:fontRef idx="minor">
      <a:schemeClr val="lt1">
        <a:lumMod val="95000"/>
      </a:schemeClr>
    </cs:fontRef>
    <cs:defRPr sz="2128" b="1" kern="1200" spc="100" baseline="0">
      <a:effectLst>
        <a:outerShdw blurRad="50800" dist="38100" dir="5400000" algn="t" rotWithShape="0">
          <a:prstClr val="black">
            <a:alpha val="40000"/>
          </a:prstClr>
        </a:outerShdw>
      </a:effectLst>
    </cs:defRPr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lt1">
        <a:lumMod val="8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>
        <a:solidFill>
          <a:schemeClr val="lt1">
            <a:lumMod val="95000"/>
            <a:alpha val="54000"/>
          </a:schemeClr>
        </a:solidFill>
      </a:ln>
    </cs:spPr>
  </cs:upBar>
  <cs:valueAxis>
    <cs:lnRef idx="0"/>
    <cs:fillRef idx="0"/>
    <cs:effectRef idx="0"/>
    <cs:fontRef idx="minor">
      <a:schemeClr val="lt1">
        <a:lumMod val="85000"/>
      </a:schemeClr>
    </cs:fontRef>
    <cs:defRPr sz="1197" kern="1200"/>
  </cs:valueAxis>
  <cs:wall>
    <cs:lnRef idx="0"/>
    <cs:fillRef idx="0"/>
    <cs:effectRef idx="0"/>
    <cs:fontRef idx="minor">
      <a:schemeClr val="tx1"/>
    </cs:fontRef>
  </cs:wall>
</cs:chartStyle>
</file>

<file path=ppt/charts/style3.xml><?xml version="1.0" encoding="utf-8"?>
<cs:chartStyle xmlns:cs="http://schemas.microsoft.com/office/drawing/2012/chartStyle" xmlns:a="http://schemas.openxmlformats.org/drawingml/2006/main" id="222">
  <cs:axisTitle>
    <cs:lnRef idx="0"/>
    <cs:fillRef idx="0"/>
    <cs:effectRef idx="0"/>
    <cs:fontRef idx="minor">
      <a:schemeClr val="lt1">
        <a:lumMod val="85000"/>
      </a:schemeClr>
    </cs:fontRef>
    <cs:defRPr sz="1197" b="1" kern="1200" cap="all"/>
  </cs:axisTitle>
  <cs:categoryAxis>
    <cs:lnRef idx="0"/>
    <cs:fillRef idx="0"/>
    <cs:effectRef idx="0"/>
    <cs:fontRef idx="minor">
      <a:schemeClr val="lt1">
        <a:lumMod val="85000"/>
      </a:schemeClr>
    </cs:fontRef>
    <cs:spPr>
      <a:ln w="12700" cap="flat" cmpd="sng" algn="ctr">
        <a:solidFill>
          <a:schemeClr val="lt1">
            <a:lumMod val="95000"/>
            <a:alpha val="54000"/>
          </a:schemeClr>
        </a:solidFill>
        <a:round/>
      </a:ln>
    </cs:spPr>
    <cs:defRPr sz="1197" kern="120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dk1">
              <a:lumMod val="65000"/>
              <a:lumOff val="35000"/>
            </a:schemeClr>
          </a:gs>
          <a:gs pos="100000">
            <a:schemeClr val="dk1">
              <a:lumMod val="85000"/>
              <a:lumOff val="15000"/>
            </a:schemeClr>
          </a:gs>
        </a:gsLst>
        <a:path path="circle">
          <a:fillToRect l="50000" t="50000" r="50000" b="50000"/>
        </a:path>
        <a:tileRect/>
      </a:gradFill>
    </cs:spPr>
    <cs:defRPr sz="1330" kern="1200"/>
  </cs:chartArea>
  <cs:dataLabel>
    <cs:lnRef idx="0"/>
    <cs:fillRef idx="0"/>
    <cs:effectRef idx="0"/>
    <cs:fontRef idx="minor">
      <a:schemeClr val="lt1">
        <a:lumMod val="8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tx1"/>
    </cs:fontRef>
  </cs:dataPoint>
  <cs:dataPoint3D>
    <cs:lnRef idx="0"/>
    <cs:fillRef idx="3">
      <cs:styleClr val="auto"/>
    </cs:fillRef>
    <cs:effectRef idx="3"/>
    <cs:fontRef idx="minor">
      <a:schemeClr val="tx1"/>
    </cs:fontRef>
  </cs:dataPoint3D>
  <cs:dataPointLine>
    <cs:lnRef idx="0">
      <cs:styleClr val="auto"/>
    </cs:lnRef>
    <cs:fillRef idx="3"/>
    <cs:effectRef idx="3"/>
    <cs:fontRef idx="minor">
      <a:schemeClr val="tx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tx1"/>
    </cs:fontRef>
    <cs:spPr>
      <a:ln w="9525">
        <a:solidFill>
          <a:schemeClr val="phClr"/>
        </a:solidFill>
        <a:round/>
      </a:ln>
    </cs:spPr>
  </cs:dataPointMarker>
  <cs:dataPointMarkerLayout size="5"/>
  <cs:dataPointWireframe>
    <cs:lnRef idx="0">
      <cs:styleClr val="auto"/>
    </cs:lnRef>
    <cs:fillRef idx="3"/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lt1">
        <a:lumMod val="85000"/>
      </a:schemeClr>
    </cs:fontRef>
    <cs:spPr>
      <a:ln w="9525">
        <a:solidFill>
          <a:schemeClr val="lt1">
            <a:lumMod val="95000"/>
            <a:alpha val="54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>
        <a:solidFill>
          <a:schemeClr val="lt1">
            <a:lumMod val="95000"/>
            <a:alpha val="54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>
        <a:solidFill>
          <a:schemeClr val="lt1">
            <a:lumMod val="95000"/>
            <a:alpha val="54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lt1">
            <a:lumMod val="9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lt1">
            <a:lumMod val="95000"/>
            <a:alpha val="10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>
        <a:solidFill>
          <a:schemeClr val="lt1">
            <a:lumMod val="95000"/>
            <a:alpha val="5000"/>
          </a:schemeClr>
        </a:solidFill>
      </a:ln>
    </cs:spPr>
  </cs:gridlineMinor>
  <cs:hiLoLine>
    <cs:lnRef idx="0"/>
    <cs:fillRef idx="0"/>
    <cs:effectRef idx="0"/>
    <cs:fontRef idx="minor">
      <a:schemeClr val="tx1"/>
    </cs:fontRef>
    <cs:spPr>
      <a:ln w="9525">
        <a:solidFill>
          <a:schemeClr val="lt1">
            <a:lumMod val="95000"/>
            <a:alpha val="54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1"/>
    </cs:fontRef>
    <cs:spPr>
      <a:ln w="9525">
        <a:solidFill>
          <a:schemeClr val="lt1">
            <a:lumMod val="95000"/>
            <a:alpha val="54000"/>
          </a:schemeClr>
        </a:solidFill>
      </a:ln>
    </cs:spPr>
  </cs:leaderLine>
  <cs:legend>
    <cs:lnRef idx="0"/>
    <cs:fillRef idx="0"/>
    <cs:effectRef idx="0"/>
    <cs:fontRef idx="minor">
      <a:schemeClr val="lt1">
        <a:lumMod val="85000"/>
      </a:schemeClr>
    </cs:fontRef>
    <cs:defRPr sz="1197" kern="1200"/>
  </cs:legend>
  <cs:plotArea>
    <cs:lnRef idx="0"/>
    <cs:fillRef idx="0"/>
    <cs:effectRef idx="0"/>
    <cs:fontRef idx="minor">
      <a:schemeClr val="tx1"/>
    </cs:fontRef>
  </cs:plotArea>
  <cs:plotArea3D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lt1">
        <a:lumMod val="85000"/>
      </a:schemeClr>
    </cs:fontRef>
    <cs:spPr>
      <a:ln w="12700" cap="flat" cmpd="sng" algn="ctr">
        <a:solidFill>
          <a:schemeClr val="lt1">
            <a:lumMod val="95000"/>
            <a:alpha val="54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lt1"/>
    </cs:fontRef>
    <cs:spPr>
      <a:ln w="9525" cap="flat" cmpd="sng" algn="ctr">
        <a:solidFill>
          <a:schemeClr val="lt1">
            <a:lumMod val="95000"/>
            <a:alpha val="54000"/>
          </a:schemeClr>
        </a:solidFill>
        <a:round/>
      </a:ln>
    </cs:spPr>
  </cs:seriesLine>
  <cs:title>
    <cs:lnRef idx="0"/>
    <cs:fillRef idx="0"/>
    <cs:effectRef idx="0"/>
    <cs:fontRef idx="minor">
      <a:schemeClr val="lt1">
        <a:lumMod val="95000"/>
      </a:schemeClr>
    </cs:fontRef>
    <cs:defRPr sz="2128" b="1" kern="1200" spc="100" baseline="0">
      <a:effectLst>
        <a:outerShdw blurRad="50800" dist="38100" dir="5400000" algn="t" rotWithShape="0">
          <a:prstClr val="black">
            <a:alpha val="40000"/>
          </a:prstClr>
        </a:outerShdw>
      </a:effectLst>
    </cs:defRPr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lt1">
        <a:lumMod val="8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>
        <a:solidFill>
          <a:schemeClr val="lt1">
            <a:lumMod val="95000"/>
            <a:alpha val="54000"/>
          </a:schemeClr>
        </a:solidFill>
      </a:ln>
    </cs:spPr>
  </cs:upBar>
  <cs:valueAxis>
    <cs:lnRef idx="0"/>
    <cs:fillRef idx="0"/>
    <cs:effectRef idx="0"/>
    <cs:fontRef idx="minor">
      <a:schemeClr val="lt1">
        <a:lumMod val="85000"/>
      </a:schemeClr>
    </cs:fontRef>
    <cs:defRPr sz="1197" kern="1200"/>
  </cs:valueAxis>
  <cs:wall>
    <cs:lnRef idx="0"/>
    <cs:fillRef idx="0"/>
    <cs:effectRef idx="0"/>
    <cs:fontRef idx="minor">
      <a:schemeClr val="tx1"/>
    </cs:fontRef>
  </cs:wall>
</cs:chartStyle>
</file>

<file path=ppt/charts/style4.xml><?xml version="1.0" encoding="utf-8"?>
<cs:chartStyle xmlns:cs="http://schemas.microsoft.com/office/drawing/2012/chartStyle" xmlns:a="http://schemas.openxmlformats.org/drawingml/2006/main" id="222">
  <cs:axisTitle>
    <cs:lnRef idx="0"/>
    <cs:fillRef idx="0"/>
    <cs:effectRef idx="0"/>
    <cs:fontRef idx="minor">
      <a:schemeClr val="lt1">
        <a:lumMod val="85000"/>
      </a:schemeClr>
    </cs:fontRef>
    <cs:defRPr sz="1197" b="1" kern="1200" cap="all"/>
  </cs:axisTitle>
  <cs:categoryAxis>
    <cs:lnRef idx="0"/>
    <cs:fillRef idx="0"/>
    <cs:effectRef idx="0"/>
    <cs:fontRef idx="minor">
      <a:schemeClr val="lt1">
        <a:lumMod val="85000"/>
      </a:schemeClr>
    </cs:fontRef>
    <cs:spPr>
      <a:ln w="12700" cap="flat" cmpd="sng" algn="ctr">
        <a:solidFill>
          <a:schemeClr val="lt1">
            <a:lumMod val="95000"/>
            <a:alpha val="54000"/>
          </a:schemeClr>
        </a:solidFill>
        <a:round/>
      </a:ln>
    </cs:spPr>
    <cs:defRPr sz="1197" kern="120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dk1">
              <a:lumMod val="65000"/>
              <a:lumOff val="35000"/>
            </a:schemeClr>
          </a:gs>
          <a:gs pos="100000">
            <a:schemeClr val="dk1">
              <a:lumMod val="85000"/>
              <a:lumOff val="15000"/>
            </a:schemeClr>
          </a:gs>
        </a:gsLst>
        <a:path path="circle">
          <a:fillToRect l="50000" t="50000" r="50000" b="50000"/>
        </a:path>
        <a:tileRect/>
      </a:gradFill>
    </cs:spPr>
    <cs:defRPr sz="1330" kern="1200"/>
  </cs:chartArea>
  <cs:dataLabel>
    <cs:lnRef idx="0"/>
    <cs:fillRef idx="0"/>
    <cs:effectRef idx="0"/>
    <cs:fontRef idx="minor">
      <a:schemeClr val="lt1">
        <a:lumMod val="8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tx1"/>
    </cs:fontRef>
  </cs:dataPoint>
  <cs:dataPoint3D>
    <cs:lnRef idx="0"/>
    <cs:fillRef idx="3">
      <cs:styleClr val="auto"/>
    </cs:fillRef>
    <cs:effectRef idx="3"/>
    <cs:fontRef idx="minor">
      <a:schemeClr val="tx1"/>
    </cs:fontRef>
  </cs:dataPoint3D>
  <cs:dataPointLine>
    <cs:lnRef idx="0">
      <cs:styleClr val="auto"/>
    </cs:lnRef>
    <cs:fillRef idx="3"/>
    <cs:effectRef idx="3"/>
    <cs:fontRef idx="minor">
      <a:schemeClr val="tx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tx1"/>
    </cs:fontRef>
    <cs:spPr>
      <a:ln w="9525">
        <a:solidFill>
          <a:schemeClr val="phClr"/>
        </a:solidFill>
        <a:round/>
      </a:ln>
    </cs:spPr>
  </cs:dataPointMarker>
  <cs:dataPointMarkerLayout size="5"/>
  <cs:dataPointWireframe>
    <cs:lnRef idx="0">
      <cs:styleClr val="auto"/>
    </cs:lnRef>
    <cs:fillRef idx="3"/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lt1">
        <a:lumMod val="85000"/>
      </a:schemeClr>
    </cs:fontRef>
    <cs:spPr>
      <a:ln w="9525">
        <a:solidFill>
          <a:schemeClr val="lt1">
            <a:lumMod val="95000"/>
            <a:alpha val="54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>
        <a:solidFill>
          <a:schemeClr val="lt1">
            <a:lumMod val="95000"/>
            <a:alpha val="54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>
        <a:solidFill>
          <a:schemeClr val="lt1">
            <a:lumMod val="95000"/>
            <a:alpha val="54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lt1">
            <a:lumMod val="9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lt1">
            <a:lumMod val="95000"/>
            <a:alpha val="10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>
        <a:solidFill>
          <a:schemeClr val="lt1">
            <a:lumMod val="95000"/>
            <a:alpha val="5000"/>
          </a:schemeClr>
        </a:solidFill>
      </a:ln>
    </cs:spPr>
  </cs:gridlineMinor>
  <cs:hiLoLine>
    <cs:lnRef idx="0"/>
    <cs:fillRef idx="0"/>
    <cs:effectRef idx="0"/>
    <cs:fontRef idx="minor">
      <a:schemeClr val="tx1"/>
    </cs:fontRef>
    <cs:spPr>
      <a:ln w="9525">
        <a:solidFill>
          <a:schemeClr val="lt1">
            <a:lumMod val="95000"/>
            <a:alpha val="54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1"/>
    </cs:fontRef>
    <cs:spPr>
      <a:ln w="9525">
        <a:solidFill>
          <a:schemeClr val="lt1">
            <a:lumMod val="95000"/>
            <a:alpha val="54000"/>
          </a:schemeClr>
        </a:solidFill>
      </a:ln>
    </cs:spPr>
  </cs:leaderLine>
  <cs:legend>
    <cs:lnRef idx="0"/>
    <cs:fillRef idx="0"/>
    <cs:effectRef idx="0"/>
    <cs:fontRef idx="minor">
      <a:schemeClr val="lt1">
        <a:lumMod val="85000"/>
      </a:schemeClr>
    </cs:fontRef>
    <cs:defRPr sz="1197" kern="1200"/>
  </cs:legend>
  <cs:plotArea>
    <cs:lnRef idx="0"/>
    <cs:fillRef idx="0"/>
    <cs:effectRef idx="0"/>
    <cs:fontRef idx="minor">
      <a:schemeClr val="tx1"/>
    </cs:fontRef>
  </cs:plotArea>
  <cs:plotArea3D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lt1">
        <a:lumMod val="85000"/>
      </a:schemeClr>
    </cs:fontRef>
    <cs:spPr>
      <a:ln w="12700" cap="flat" cmpd="sng" algn="ctr">
        <a:solidFill>
          <a:schemeClr val="lt1">
            <a:lumMod val="95000"/>
            <a:alpha val="54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lt1"/>
    </cs:fontRef>
    <cs:spPr>
      <a:ln w="9525" cap="flat" cmpd="sng" algn="ctr">
        <a:solidFill>
          <a:schemeClr val="lt1">
            <a:lumMod val="95000"/>
            <a:alpha val="54000"/>
          </a:schemeClr>
        </a:solidFill>
        <a:round/>
      </a:ln>
    </cs:spPr>
  </cs:seriesLine>
  <cs:title>
    <cs:lnRef idx="0"/>
    <cs:fillRef idx="0"/>
    <cs:effectRef idx="0"/>
    <cs:fontRef idx="minor">
      <a:schemeClr val="lt1">
        <a:lumMod val="95000"/>
      </a:schemeClr>
    </cs:fontRef>
    <cs:defRPr sz="2128" b="1" kern="1200" spc="100" baseline="0">
      <a:effectLst>
        <a:outerShdw blurRad="50800" dist="38100" dir="5400000" algn="t" rotWithShape="0">
          <a:prstClr val="black">
            <a:alpha val="40000"/>
          </a:prstClr>
        </a:outerShdw>
      </a:effectLst>
    </cs:defRPr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lt1">
        <a:lumMod val="8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>
        <a:solidFill>
          <a:schemeClr val="lt1">
            <a:lumMod val="95000"/>
            <a:alpha val="54000"/>
          </a:schemeClr>
        </a:solidFill>
      </a:ln>
    </cs:spPr>
  </cs:upBar>
  <cs:valueAxis>
    <cs:lnRef idx="0"/>
    <cs:fillRef idx="0"/>
    <cs:effectRef idx="0"/>
    <cs:fontRef idx="minor">
      <a:schemeClr val="lt1">
        <a:lumMod val="85000"/>
      </a:schemeClr>
    </cs:fontRef>
    <cs:defRPr sz="1197" kern="1200"/>
  </cs:valueAxis>
  <cs:wall>
    <cs:lnRef idx="0"/>
    <cs:fillRef idx="0"/>
    <cs:effectRef idx="0"/>
    <cs:fontRef idx="minor">
      <a:schemeClr val="tx1"/>
    </cs:fontRef>
  </cs:wall>
</cs:chartStyle>
</file>

<file path=ppt/charts/style5.xml><?xml version="1.0" encoding="utf-8"?>
<cs:chartStyle xmlns:cs="http://schemas.microsoft.com/office/drawing/2012/chartStyle" xmlns:a="http://schemas.openxmlformats.org/drawingml/2006/main" id="222">
  <cs:axisTitle>
    <cs:lnRef idx="0"/>
    <cs:fillRef idx="0"/>
    <cs:effectRef idx="0"/>
    <cs:fontRef idx="minor">
      <a:schemeClr val="lt1">
        <a:lumMod val="85000"/>
      </a:schemeClr>
    </cs:fontRef>
    <cs:defRPr sz="1197" b="1" kern="1200" cap="all"/>
  </cs:axisTitle>
  <cs:categoryAxis>
    <cs:lnRef idx="0"/>
    <cs:fillRef idx="0"/>
    <cs:effectRef idx="0"/>
    <cs:fontRef idx="minor">
      <a:schemeClr val="lt1">
        <a:lumMod val="85000"/>
      </a:schemeClr>
    </cs:fontRef>
    <cs:spPr>
      <a:ln w="12700" cap="flat" cmpd="sng" algn="ctr">
        <a:solidFill>
          <a:schemeClr val="lt1">
            <a:lumMod val="95000"/>
            <a:alpha val="54000"/>
          </a:schemeClr>
        </a:solidFill>
        <a:round/>
      </a:ln>
    </cs:spPr>
    <cs:defRPr sz="1197" kern="120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dk1">
              <a:lumMod val="65000"/>
              <a:lumOff val="35000"/>
            </a:schemeClr>
          </a:gs>
          <a:gs pos="100000">
            <a:schemeClr val="dk1">
              <a:lumMod val="85000"/>
              <a:lumOff val="15000"/>
            </a:schemeClr>
          </a:gs>
        </a:gsLst>
        <a:path path="circle">
          <a:fillToRect l="50000" t="50000" r="50000" b="50000"/>
        </a:path>
        <a:tileRect/>
      </a:gradFill>
    </cs:spPr>
    <cs:defRPr sz="1330" kern="1200"/>
  </cs:chartArea>
  <cs:dataLabel>
    <cs:lnRef idx="0"/>
    <cs:fillRef idx="0"/>
    <cs:effectRef idx="0"/>
    <cs:fontRef idx="minor">
      <a:schemeClr val="lt1">
        <a:lumMod val="8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tx1"/>
    </cs:fontRef>
  </cs:dataPoint>
  <cs:dataPoint3D>
    <cs:lnRef idx="0"/>
    <cs:fillRef idx="3">
      <cs:styleClr val="auto"/>
    </cs:fillRef>
    <cs:effectRef idx="3"/>
    <cs:fontRef idx="minor">
      <a:schemeClr val="tx1"/>
    </cs:fontRef>
  </cs:dataPoint3D>
  <cs:dataPointLine>
    <cs:lnRef idx="0">
      <cs:styleClr val="auto"/>
    </cs:lnRef>
    <cs:fillRef idx="3"/>
    <cs:effectRef idx="3"/>
    <cs:fontRef idx="minor">
      <a:schemeClr val="tx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tx1"/>
    </cs:fontRef>
    <cs:spPr>
      <a:ln w="9525">
        <a:solidFill>
          <a:schemeClr val="phClr"/>
        </a:solidFill>
        <a:round/>
      </a:ln>
    </cs:spPr>
  </cs:dataPointMarker>
  <cs:dataPointMarkerLayout size="5"/>
  <cs:dataPointWireframe>
    <cs:lnRef idx="0">
      <cs:styleClr val="auto"/>
    </cs:lnRef>
    <cs:fillRef idx="3"/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lt1">
        <a:lumMod val="85000"/>
      </a:schemeClr>
    </cs:fontRef>
    <cs:spPr>
      <a:ln w="9525">
        <a:solidFill>
          <a:schemeClr val="lt1">
            <a:lumMod val="95000"/>
            <a:alpha val="54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>
        <a:solidFill>
          <a:schemeClr val="lt1">
            <a:lumMod val="95000"/>
            <a:alpha val="54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>
        <a:solidFill>
          <a:schemeClr val="lt1">
            <a:lumMod val="95000"/>
            <a:alpha val="54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lt1">
            <a:lumMod val="9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lt1">
            <a:lumMod val="95000"/>
            <a:alpha val="10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>
        <a:solidFill>
          <a:schemeClr val="lt1">
            <a:lumMod val="95000"/>
            <a:alpha val="5000"/>
          </a:schemeClr>
        </a:solidFill>
      </a:ln>
    </cs:spPr>
  </cs:gridlineMinor>
  <cs:hiLoLine>
    <cs:lnRef idx="0"/>
    <cs:fillRef idx="0"/>
    <cs:effectRef idx="0"/>
    <cs:fontRef idx="minor">
      <a:schemeClr val="tx1"/>
    </cs:fontRef>
    <cs:spPr>
      <a:ln w="9525">
        <a:solidFill>
          <a:schemeClr val="lt1">
            <a:lumMod val="95000"/>
            <a:alpha val="54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1"/>
    </cs:fontRef>
    <cs:spPr>
      <a:ln w="9525">
        <a:solidFill>
          <a:schemeClr val="lt1">
            <a:lumMod val="95000"/>
            <a:alpha val="54000"/>
          </a:schemeClr>
        </a:solidFill>
      </a:ln>
    </cs:spPr>
  </cs:leaderLine>
  <cs:legend>
    <cs:lnRef idx="0"/>
    <cs:fillRef idx="0"/>
    <cs:effectRef idx="0"/>
    <cs:fontRef idx="minor">
      <a:schemeClr val="lt1">
        <a:lumMod val="85000"/>
      </a:schemeClr>
    </cs:fontRef>
    <cs:defRPr sz="1197" kern="1200"/>
  </cs:legend>
  <cs:plotArea>
    <cs:lnRef idx="0"/>
    <cs:fillRef idx="0"/>
    <cs:effectRef idx="0"/>
    <cs:fontRef idx="minor">
      <a:schemeClr val="tx1"/>
    </cs:fontRef>
  </cs:plotArea>
  <cs:plotArea3D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lt1">
        <a:lumMod val="85000"/>
      </a:schemeClr>
    </cs:fontRef>
    <cs:spPr>
      <a:ln w="12700" cap="flat" cmpd="sng" algn="ctr">
        <a:solidFill>
          <a:schemeClr val="lt1">
            <a:lumMod val="95000"/>
            <a:alpha val="54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lt1"/>
    </cs:fontRef>
    <cs:spPr>
      <a:ln w="9525" cap="flat" cmpd="sng" algn="ctr">
        <a:solidFill>
          <a:schemeClr val="lt1">
            <a:lumMod val="95000"/>
            <a:alpha val="54000"/>
          </a:schemeClr>
        </a:solidFill>
        <a:round/>
      </a:ln>
    </cs:spPr>
  </cs:seriesLine>
  <cs:title>
    <cs:lnRef idx="0"/>
    <cs:fillRef idx="0"/>
    <cs:effectRef idx="0"/>
    <cs:fontRef idx="minor">
      <a:schemeClr val="lt1">
        <a:lumMod val="95000"/>
      </a:schemeClr>
    </cs:fontRef>
    <cs:defRPr sz="2128" b="1" kern="1200" spc="100" baseline="0">
      <a:effectLst>
        <a:outerShdw blurRad="50800" dist="38100" dir="5400000" algn="t" rotWithShape="0">
          <a:prstClr val="black">
            <a:alpha val="40000"/>
          </a:prstClr>
        </a:outerShdw>
      </a:effectLst>
    </cs:defRPr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lt1">
        <a:lumMod val="8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>
        <a:solidFill>
          <a:schemeClr val="lt1">
            <a:lumMod val="95000"/>
            <a:alpha val="54000"/>
          </a:schemeClr>
        </a:solidFill>
      </a:ln>
    </cs:spPr>
  </cs:upBar>
  <cs:valueAxis>
    <cs:lnRef idx="0"/>
    <cs:fillRef idx="0"/>
    <cs:effectRef idx="0"/>
    <cs:fontRef idx="minor">
      <a:schemeClr val="lt1">
        <a:lumMod val="85000"/>
      </a:schemeClr>
    </cs:fontRef>
    <cs:defRPr sz="1197" kern="1200"/>
  </cs:valueAxis>
  <cs:wall>
    <cs:lnRef idx="0"/>
    <cs:fillRef idx="0"/>
    <cs:effectRef idx="0"/>
    <cs:fontRef idx="minor">
      <a:schemeClr val="tx1"/>
    </cs:fontRef>
  </cs:wall>
</cs:chartStyle>
</file>

<file path=ppt/charts/style6.xml><?xml version="1.0" encoding="utf-8"?>
<cs:chartStyle xmlns:cs="http://schemas.microsoft.com/office/drawing/2012/chartStyle" xmlns:a="http://schemas.openxmlformats.org/drawingml/2006/main" id="222">
  <cs:axisTitle>
    <cs:lnRef idx="0"/>
    <cs:fillRef idx="0"/>
    <cs:effectRef idx="0"/>
    <cs:fontRef idx="minor">
      <a:schemeClr val="lt1">
        <a:lumMod val="85000"/>
      </a:schemeClr>
    </cs:fontRef>
    <cs:defRPr sz="1197" b="1" kern="1200" cap="all"/>
  </cs:axisTitle>
  <cs:categoryAxis>
    <cs:lnRef idx="0"/>
    <cs:fillRef idx="0"/>
    <cs:effectRef idx="0"/>
    <cs:fontRef idx="minor">
      <a:schemeClr val="lt1">
        <a:lumMod val="85000"/>
      </a:schemeClr>
    </cs:fontRef>
    <cs:spPr>
      <a:ln w="12700" cap="flat" cmpd="sng" algn="ctr">
        <a:solidFill>
          <a:schemeClr val="lt1">
            <a:lumMod val="95000"/>
            <a:alpha val="54000"/>
          </a:schemeClr>
        </a:solidFill>
        <a:round/>
      </a:ln>
    </cs:spPr>
    <cs:defRPr sz="1197" kern="120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dk1">
              <a:lumMod val="65000"/>
              <a:lumOff val="35000"/>
            </a:schemeClr>
          </a:gs>
          <a:gs pos="100000">
            <a:schemeClr val="dk1">
              <a:lumMod val="85000"/>
              <a:lumOff val="15000"/>
            </a:schemeClr>
          </a:gs>
        </a:gsLst>
        <a:path path="circle">
          <a:fillToRect l="50000" t="50000" r="50000" b="50000"/>
        </a:path>
        <a:tileRect/>
      </a:gradFill>
    </cs:spPr>
    <cs:defRPr sz="1330" kern="1200"/>
  </cs:chartArea>
  <cs:dataLabel>
    <cs:lnRef idx="0"/>
    <cs:fillRef idx="0"/>
    <cs:effectRef idx="0"/>
    <cs:fontRef idx="minor">
      <a:schemeClr val="lt1">
        <a:lumMod val="8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tx1"/>
    </cs:fontRef>
  </cs:dataPoint>
  <cs:dataPoint3D>
    <cs:lnRef idx="0"/>
    <cs:fillRef idx="3">
      <cs:styleClr val="auto"/>
    </cs:fillRef>
    <cs:effectRef idx="3"/>
    <cs:fontRef idx="minor">
      <a:schemeClr val="tx1"/>
    </cs:fontRef>
  </cs:dataPoint3D>
  <cs:dataPointLine>
    <cs:lnRef idx="0">
      <cs:styleClr val="auto"/>
    </cs:lnRef>
    <cs:fillRef idx="3"/>
    <cs:effectRef idx="3"/>
    <cs:fontRef idx="minor">
      <a:schemeClr val="tx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tx1"/>
    </cs:fontRef>
    <cs:spPr>
      <a:ln w="9525">
        <a:solidFill>
          <a:schemeClr val="phClr"/>
        </a:solidFill>
        <a:round/>
      </a:ln>
    </cs:spPr>
  </cs:dataPointMarker>
  <cs:dataPointMarkerLayout size="5"/>
  <cs:dataPointWireframe>
    <cs:lnRef idx="0">
      <cs:styleClr val="auto"/>
    </cs:lnRef>
    <cs:fillRef idx="3"/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lt1">
        <a:lumMod val="85000"/>
      </a:schemeClr>
    </cs:fontRef>
    <cs:spPr>
      <a:ln w="9525">
        <a:solidFill>
          <a:schemeClr val="lt1">
            <a:lumMod val="95000"/>
            <a:alpha val="54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>
        <a:solidFill>
          <a:schemeClr val="lt1">
            <a:lumMod val="95000"/>
            <a:alpha val="54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>
        <a:solidFill>
          <a:schemeClr val="lt1">
            <a:lumMod val="95000"/>
            <a:alpha val="54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lt1">
            <a:lumMod val="9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lt1">
            <a:lumMod val="95000"/>
            <a:alpha val="10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>
        <a:solidFill>
          <a:schemeClr val="lt1">
            <a:lumMod val="95000"/>
            <a:alpha val="5000"/>
          </a:schemeClr>
        </a:solidFill>
      </a:ln>
    </cs:spPr>
  </cs:gridlineMinor>
  <cs:hiLoLine>
    <cs:lnRef idx="0"/>
    <cs:fillRef idx="0"/>
    <cs:effectRef idx="0"/>
    <cs:fontRef idx="minor">
      <a:schemeClr val="tx1"/>
    </cs:fontRef>
    <cs:spPr>
      <a:ln w="9525">
        <a:solidFill>
          <a:schemeClr val="lt1">
            <a:lumMod val="95000"/>
            <a:alpha val="54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1"/>
    </cs:fontRef>
    <cs:spPr>
      <a:ln w="9525">
        <a:solidFill>
          <a:schemeClr val="lt1">
            <a:lumMod val="95000"/>
            <a:alpha val="54000"/>
          </a:schemeClr>
        </a:solidFill>
      </a:ln>
    </cs:spPr>
  </cs:leaderLine>
  <cs:legend>
    <cs:lnRef idx="0"/>
    <cs:fillRef idx="0"/>
    <cs:effectRef idx="0"/>
    <cs:fontRef idx="minor">
      <a:schemeClr val="lt1">
        <a:lumMod val="85000"/>
      </a:schemeClr>
    </cs:fontRef>
    <cs:defRPr sz="1197" kern="1200"/>
  </cs:legend>
  <cs:plotArea>
    <cs:lnRef idx="0"/>
    <cs:fillRef idx="0"/>
    <cs:effectRef idx="0"/>
    <cs:fontRef idx="minor">
      <a:schemeClr val="tx1"/>
    </cs:fontRef>
  </cs:plotArea>
  <cs:plotArea3D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lt1">
        <a:lumMod val="85000"/>
      </a:schemeClr>
    </cs:fontRef>
    <cs:spPr>
      <a:ln w="12700" cap="flat" cmpd="sng" algn="ctr">
        <a:solidFill>
          <a:schemeClr val="lt1">
            <a:lumMod val="95000"/>
            <a:alpha val="54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lt1"/>
    </cs:fontRef>
    <cs:spPr>
      <a:ln w="9525" cap="flat" cmpd="sng" algn="ctr">
        <a:solidFill>
          <a:schemeClr val="lt1">
            <a:lumMod val="95000"/>
            <a:alpha val="54000"/>
          </a:schemeClr>
        </a:solidFill>
        <a:round/>
      </a:ln>
    </cs:spPr>
  </cs:seriesLine>
  <cs:title>
    <cs:lnRef idx="0"/>
    <cs:fillRef idx="0"/>
    <cs:effectRef idx="0"/>
    <cs:fontRef idx="minor">
      <a:schemeClr val="lt1">
        <a:lumMod val="95000"/>
      </a:schemeClr>
    </cs:fontRef>
    <cs:defRPr sz="2128" b="1" kern="1200" spc="100" baseline="0">
      <a:effectLst>
        <a:outerShdw blurRad="50800" dist="38100" dir="5400000" algn="t" rotWithShape="0">
          <a:prstClr val="black">
            <a:alpha val="40000"/>
          </a:prstClr>
        </a:outerShdw>
      </a:effectLst>
    </cs:defRPr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lt1">
        <a:lumMod val="8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>
        <a:solidFill>
          <a:schemeClr val="lt1">
            <a:lumMod val="95000"/>
            <a:alpha val="54000"/>
          </a:schemeClr>
        </a:solidFill>
      </a:ln>
    </cs:spPr>
  </cs:upBar>
  <cs:valueAxis>
    <cs:lnRef idx="0"/>
    <cs:fillRef idx="0"/>
    <cs:effectRef idx="0"/>
    <cs:fontRef idx="minor">
      <a:schemeClr val="lt1">
        <a:lumMod val="85000"/>
      </a:schemeClr>
    </cs:fontRef>
    <cs:defRPr sz="1197" kern="1200"/>
  </cs:valueAxis>
  <cs:wall>
    <cs:lnRef idx="0"/>
    <cs:fillRef idx="0"/>
    <cs:effectRef idx="0"/>
    <cs:fontRef idx="minor">
      <a:schemeClr val="tx1"/>
    </cs:fontRef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73D140-BBC0-4E53-9A15-F2FA197C27E3}" type="datetimeFigureOut">
              <a:rPr lang="ru-RU" smtClean="0"/>
              <a:t>12.01.2024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B8B1FB-3B42-43E6-9827-81AA7C10E2D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8713648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73D140-BBC0-4E53-9A15-F2FA197C27E3}" type="datetimeFigureOut">
              <a:rPr lang="ru-RU" smtClean="0"/>
              <a:t>12.01.2024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B8B1FB-3B42-43E6-9827-81AA7C10E2D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84962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73D140-BBC0-4E53-9A15-F2FA197C27E3}" type="datetimeFigureOut">
              <a:rPr lang="ru-RU" smtClean="0"/>
              <a:t>12.01.2024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B8B1FB-3B42-43E6-9827-81AA7C10E2D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582520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73D140-BBC0-4E53-9A15-F2FA197C27E3}" type="datetimeFigureOut">
              <a:rPr lang="ru-RU" smtClean="0"/>
              <a:t>12.01.2024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B8B1FB-3B42-43E6-9827-81AA7C10E2D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120282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73D140-BBC0-4E53-9A15-F2FA197C27E3}" type="datetimeFigureOut">
              <a:rPr lang="ru-RU" smtClean="0"/>
              <a:t>12.01.2024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B8B1FB-3B42-43E6-9827-81AA7C10E2D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541593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73D140-BBC0-4E53-9A15-F2FA197C27E3}" type="datetimeFigureOut">
              <a:rPr lang="ru-RU" smtClean="0"/>
              <a:t>12.01.2024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B8B1FB-3B42-43E6-9827-81AA7C10E2D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934861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73D140-BBC0-4E53-9A15-F2FA197C27E3}" type="datetimeFigureOut">
              <a:rPr lang="ru-RU" smtClean="0"/>
              <a:t>12.01.2024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B8B1FB-3B42-43E6-9827-81AA7C10E2D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60860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73D140-BBC0-4E53-9A15-F2FA197C27E3}" type="datetimeFigureOut">
              <a:rPr lang="ru-RU" smtClean="0"/>
              <a:t>12.01.2024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B8B1FB-3B42-43E6-9827-81AA7C10E2D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946133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73D140-BBC0-4E53-9A15-F2FA197C27E3}" type="datetimeFigureOut">
              <a:rPr lang="ru-RU" smtClean="0"/>
              <a:t>12.01.2024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B8B1FB-3B42-43E6-9827-81AA7C10E2D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502205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73D140-BBC0-4E53-9A15-F2FA197C27E3}" type="datetimeFigureOut">
              <a:rPr lang="ru-RU" smtClean="0"/>
              <a:t>12.01.2024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B8B1FB-3B42-43E6-9827-81AA7C10E2D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146597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73D140-BBC0-4E53-9A15-F2FA197C27E3}" type="datetimeFigureOut">
              <a:rPr lang="ru-RU" smtClean="0"/>
              <a:t>12.01.2024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B8B1FB-3B42-43E6-9827-81AA7C10E2D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143966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73D140-BBC0-4E53-9A15-F2FA197C27E3}" type="datetimeFigureOut">
              <a:rPr lang="ru-RU" smtClean="0"/>
              <a:t>12.01.2024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B8B1FB-3B42-43E6-9827-81AA7C10E2D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686489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chart" Target="../charts/chart4.xml"/><Relationship Id="rId5" Type="http://schemas.openxmlformats.org/officeDocument/2006/relationships/chart" Target="../charts/chart3.xml"/><Relationship Id="rId4" Type="http://schemas.openxmlformats.org/officeDocument/2006/relationships/chart" Target="../charts/char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human.snauka.ru/2012/06/1511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nsportal.ru/vuz/psikhologicheskie-nauki/library/2016/02/19/trengovoe-zanyatie-na-splochenie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coolsen.ru/wp-content/uploads/2021/10/045-20211031_18495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44500" y="0"/>
            <a:ext cx="12128500" cy="1377055"/>
          </a:xfrm>
        </p:spPr>
        <p:txBody>
          <a:bodyPr>
            <a:normAutofit/>
          </a:bodyPr>
          <a:lstStyle/>
          <a:p>
            <a:r>
              <a:rPr lang="ru-RU" sz="6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Проект</a:t>
            </a:r>
            <a:endParaRPr lang="ru-RU" sz="6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612900" y="1944688"/>
            <a:ext cx="9584871" cy="4729162"/>
          </a:xfrm>
        </p:spPr>
        <p:txBody>
          <a:bodyPr>
            <a:normAutofit/>
          </a:bodyPr>
          <a:lstStyle/>
          <a:p>
            <a:r>
              <a:rPr lang="ru-RU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Нескучная </a:t>
            </a:r>
            <a:r>
              <a:rPr lang="ru-RU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жизнь в общежитие»</a:t>
            </a:r>
            <a:endParaRPr lang="ru-RU" sz="4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8440057" y="4809484"/>
            <a:ext cx="3378200" cy="19685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одзаголовок 2"/>
          <p:cNvSpPr txBox="1">
            <a:spLocks/>
          </p:cNvSpPr>
          <p:nvPr/>
        </p:nvSpPr>
        <p:spPr>
          <a:xfrm>
            <a:off x="6080579" y="3717924"/>
            <a:ext cx="5984421" cy="31400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Выполнили:</a:t>
            </a:r>
          </a:p>
          <a:p>
            <a:pPr algn="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тудентки группы Ю-12</a:t>
            </a:r>
          </a:p>
          <a:p>
            <a:pPr algn="r"/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Лиенко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Ю.Е.,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Теретенко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И.Ф.,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Грицута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Д.В.</a:t>
            </a:r>
          </a:p>
          <a:p>
            <a:pPr algn="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Руководитель:</a:t>
            </a:r>
          </a:p>
          <a:p>
            <a:pPr algn="r"/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Карпенок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О.А.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одзаголовок 2"/>
          <p:cNvSpPr txBox="1">
            <a:spLocks/>
          </p:cNvSpPr>
          <p:nvPr/>
        </p:nvSpPr>
        <p:spPr>
          <a:xfrm>
            <a:off x="3654652" y="5918226"/>
            <a:ext cx="5079546" cy="133598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Хабаровск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36" name="Picture 12" descr="https://www.pngmart.com/files/21/Children-PNG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695" y="4435043"/>
            <a:ext cx="3845747" cy="23429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8" name="Picture 14" descr="https://mbdou66.edummr.ru/wp-content/uploads/2019/09/1_1189871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19554" y="286602"/>
            <a:ext cx="2187409" cy="22608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403807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https://coolsen.ru/wp-content/uploads/2021/10/045-20211031_18495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12192001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7" y="428626"/>
            <a:ext cx="5157787" cy="823912"/>
          </a:xfrm>
        </p:spPr>
        <p:txBody>
          <a:bodyPr>
            <a:normAutofit/>
          </a:bodyPr>
          <a:lstStyle/>
          <a:p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Цель проекта: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330200" y="1536700"/>
            <a:ext cx="5667375" cy="4652963"/>
          </a:xfrm>
        </p:spPr>
        <p:txBody>
          <a:bodyPr/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Изучить особенности культурно-досуговой деятельности, организованной в общежитие, а также разработать стратегию проведения недельно-развлекательной программы для студентов.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428626"/>
            <a:ext cx="5183188" cy="823912"/>
          </a:xfrm>
        </p:spPr>
        <p:txBody>
          <a:bodyPr>
            <a:normAutofit/>
          </a:bodyPr>
          <a:lstStyle/>
          <a:p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Задачи проекта: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1536700"/>
            <a:ext cx="5791200" cy="4652963"/>
          </a:xfrm>
        </p:spPr>
        <p:txBody>
          <a:bodyPr/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Провести анализ существующей культурно-досуговой программы в общежитие;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Разработать план проведения недельно-развлекательной программы для студентов.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 descr="https://f.partnerkin.com/uploads/storage/files/file_1637662702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3597" y="4032106"/>
            <a:ext cx="2724103" cy="27241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540240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s://coolsen.ru/wp-content/uploads/2021/10/045-20211031_18495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1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86518"/>
            <a:ext cx="10515600" cy="1325563"/>
          </a:xfrm>
        </p:spPr>
        <p:txBody>
          <a:bodyPr>
            <a:normAutofit/>
          </a:bodyPr>
          <a:lstStyle/>
          <a:p>
            <a:r>
              <a:rPr lang="ru-RU" sz="5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Анкетирование студентов:</a:t>
            </a:r>
            <a:endParaRPr lang="ru-RU" sz="5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66700" y="1123949"/>
            <a:ext cx="9982200" cy="4533900"/>
          </a:xfrm>
        </p:spPr>
        <p:txBody>
          <a:bodyPr/>
          <a:lstStyle/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Вопросы 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анкеты:</a:t>
            </a:r>
            <a:endParaRPr lang="ru-RU" sz="3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ru-RU" sz="275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Что по вашему мнению-сплочённый коллектив?</a:t>
            </a:r>
          </a:p>
          <a:p>
            <a:pPr lvl="1"/>
            <a:r>
              <a:rPr lang="ru-RU" sz="275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Как вы считаете, что должно присутствовать в </a:t>
            </a:r>
            <a:r>
              <a:rPr lang="ru-RU" sz="275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общежитии, </a:t>
            </a:r>
            <a:r>
              <a:rPr lang="ru-RU" sz="275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чтобы студенту было не скучно?</a:t>
            </a:r>
          </a:p>
          <a:p>
            <a:pPr lvl="1"/>
            <a:r>
              <a:rPr lang="ru-RU" sz="275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Назовите виды коллективных работ, которые </a:t>
            </a:r>
            <a:r>
              <a:rPr lang="ru-RU" sz="275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сплачивают </a:t>
            </a:r>
            <a:r>
              <a:rPr lang="ru-RU" sz="275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коллектив?</a:t>
            </a:r>
          </a:p>
          <a:p>
            <a:pPr lvl="1"/>
            <a:r>
              <a:rPr lang="ru-RU" sz="275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Какие подвижные игры вы хотите видеть в </a:t>
            </a:r>
            <a:r>
              <a:rPr lang="ru-RU" sz="275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общежитии?</a:t>
            </a:r>
            <a:endParaRPr lang="ru-RU" sz="275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ru-RU" sz="275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Какие изменения и корректировки хотели бы вы видеть в студенческой жизни общежития?</a:t>
            </a:r>
          </a:p>
          <a:p>
            <a:pPr lvl="1"/>
            <a:r>
              <a:rPr lang="ru-RU" sz="275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каких мероприятиях вы будете принимать участие чаще?</a:t>
            </a:r>
            <a:endParaRPr lang="ru-RU" sz="275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122" name="Picture 2" descr="https://sun9-68.userapi.com/impg/CbHa9vjFVayNGUVNLXa4B5aA5tGlqqclZIjOHA/aqN0qRfbE_g.jpg?size=604x574&amp;quality=96&amp;sign=986e6bd20afd44a6e583dd8ad2090a6a&amp;type=album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51254" y="4303316"/>
            <a:ext cx="2340746" cy="25546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505504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s://coolsen.ru/wp-content/uploads/2021/10/045-20211031_18495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1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7" name="Диаграмма 6"/>
          <p:cNvGraphicFramePr/>
          <p:nvPr>
            <p:extLst>
              <p:ext uri="{D42A27DB-BD31-4B8C-83A1-F6EECF244321}">
                <p14:modId xmlns:p14="http://schemas.microsoft.com/office/powerpoint/2010/main" val="2745466131"/>
              </p:ext>
            </p:extLst>
          </p:nvPr>
        </p:nvGraphicFramePr>
        <p:xfrm>
          <a:off x="228600" y="92234"/>
          <a:ext cx="5486400" cy="333184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8" name="Диаграмма 7"/>
          <p:cNvGraphicFramePr/>
          <p:nvPr>
            <p:extLst>
              <p:ext uri="{D42A27DB-BD31-4B8C-83A1-F6EECF244321}">
                <p14:modId xmlns:p14="http://schemas.microsoft.com/office/powerpoint/2010/main" val="699481899"/>
              </p:ext>
            </p:extLst>
          </p:nvPr>
        </p:nvGraphicFramePr>
        <p:xfrm>
          <a:off x="6210300" y="97154"/>
          <a:ext cx="5486400" cy="326612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9" name="Диаграмма 8"/>
          <p:cNvGraphicFramePr/>
          <p:nvPr>
            <p:extLst>
              <p:ext uri="{D42A27DB-BD31-4B8C-83A1-F6EECF244321}">
                <p14:modId xmlns:p14="http://schemas.microsoft.com/office/powerpoint/2010/main" val="1152961292"/>
              </p:ext>
            </p:extLst>
          </p:nvPr>
        </p:nvGraphicFramePr>
        <p:xfrm>
          <a:off x="228600" y="3526154"/>
          <a:ext cx="5486400" cy="3200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10" name="Диаграмма 9"/>
          <p:cNvGraphicFramePr/>
          <p:nvPr>
            <p:extLst>
              <p:ext uri="{D42A27DB-BD31-4B8C-83A1-F6EECF244321}">
                <p14:modId xmlns:p14="http://schemas.microsoft.com/office/powerpoint/2010/main" val="2880867478"/>
              </p:ext>
            </p:extLst>
          </p:nvPr>
        </p:nvGraphicFramePr>
        <p:xfrm>
          <a:off x="6210300" y="3498213"/>
          <a:ext cx="5486400" cy="322834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</p:spTree>
    <p:extLst>
      <p:ext uri="{BB962C8B-B14F-4D97-AF65-F5344CB8AC3E}">
        <p14:creationId xmlns:p14="http://schemas.microsoft.com/office/powerpoint/2010/main" val="6801786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coolsen.ru/wp-content/uploads/2021/10/045-20211031_18495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6036" y="-1"/>
            <a:ext cx="12192001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3700" y="3747771"/>
            <a:ext cx="11391900" cy="2983229"/>
          </a:xfrm>
        </p:spPr>
        <p:txBody>
          <a:bodyPr>
            <a:normAutofit lnSpcReduction="10000"/>
          </a:bodyPr>
          <a:lstStyle/>
          <a:p>
            <a:r>
              <a:rPr lang="ru-RU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Количество опрошенных составило 55 человек.</a:t>
            </a:r>
          </a:p>
          <a:p>
            <a:pPr marL="0" indent="0">
              <a:buNone/>
            </a:pPr>
            <a:endParaRPr lang="ru-RU" sz="3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Результаты опроса показали, что студенты общежития </a:t>
            </a:r>
            <a:r>
              <a:rPr lang="ru-RU" sz="3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№ 2 </a:t>
            </a:r>
            <a:r>
              <a:rPr lang="ru-RU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нуждаются в разработке недельно-развлекательной программы, которая бы способствовала сплочению коллектива, а также внесению разнообразия в культурно-досуговую жизнь студентов, проживающих в общежитии. </a:t>
            </a:r>
          </a:p>
          <a:p>
            <a:endParaRPr lang="ru-RU" dirty="0"/>
          </a:p>
        </p:txBody>
      </p:sp>
      <p:graphicFrame>
        <p:nvGraphicFramePr>
          <p:cNvPr id="5" name="Диаграмма 4"/>
          <p:cNvGraphicFramePr/>
          <p:nvPr>
            <p:extLst>
              <p:ext uri="{D42A27DB-BD31-4B8C-83A1-F6EECF244321}">
                <p14:modId xmlns:p14="http://schemas.microsoft.com/office/powerpoint/2010/main" val="3089884601"/>
              </p:ext>
            </p:extLst>
          </p:nvPr>
        </p:nvGraphicFramePr>
        <p:xfrm>
          <a:off x="304800" y="228598"/>
          <a:ext cx="5434965" cy="315404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6" name="Диаграмма 5"/>
          <p:cNvGraphicFramePr/>
          <p:nvPr>
            <p:extLst>
              <p:ext uri="{D42A27DB-BD31-4B8C-83A1-F6EECF244321}">
                <p14:modId xmlns:p14="http://schemas.microsoft.com/office/powerpoint/2010/main" val="3393890813"/>
              </p:ext>
            </p:extLst>
          </p:nvPr>
        </p:nvGraphicFramePr>
        <p:xfrm>
          <a:off x="6273165" y="268605"/>
          <a:ext cx="5614035" cy="31140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27480321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coolsen.ru/wp-content/uploads/2021/10/045-20211031_18495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1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Виды мероприятий: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1</a:t>
            </a:r>
            <a:r>
              <a:rPr lang="ru-RU" dirty="0" smtClean="0"/>
              <a:t>) Развлекательные </a:t>
            </a:r>
            <a:r>
              <a:rPr lang="ru-RU" dirty="0"/>
              <a:t>мероприятия</a:t>
            </a:r>
          </a:p>
          <a:p>
            <a:r>
              <a:rPr lang="ru-RU" dirty="0" smtClean="0"/>
              <a:t>2</a:t>
            </a:r>
            <a:r>
              <a:rPr lang="ru-RU" dirty="0" smtClean="0"/>
              <a:t>) Спортивные </a:t>
            </a:r>
            <a:r>
              <a:rPr lang="ru-RU" dirty="0"/>
              <a:t>мероприятия</a:t>
            </a:r>
          </a:p>
          <a:p>
            <a:r>
              <a:rPr lang="ru-RU" dirty="0" smtClean="0"/>
              <a:t>3</a:t>
            </a:r>
            <a:r>
              <a:rPr lang="ru-RU" dirty="0" smtClean="0"/>
              <a:t>) Выездные </a:t>
            </a:r>
            <a:r>
              <a:rPr lang="ru-RU" dirty="0"/>
              <a:t>мероприятия</a:t>
            </a:r>
          </a:p>
          <a:p>
            <a:r>
              <a:rPr lang="ru-RU" dirty="0" smtClean="0"/>
              <a:t>4</a:t>
            </a:r>
            <a:r>
              <a:rPr lang="ru-RU" dirty="0" smtClean="0"/>
              <a:t>) Массовые </a:t>
            </a:r>
            <a:r>
              <a:rPr lang="ru-RU" dirty="0"/>
              <a:t>мероприятия</a:t>
            </a:r>
          </a:p>
          <a:p>
            <a:r>
              <a:rPr lang="ru-RU" dirty="0" smtClean="0"/>
              <a:t>5</a:t>
            </a:r>
            <a:r>
              <a:rPr lang="ru-RU" dirty="0" smtClean="0"/>
              <a:t>) Торжественные </a:t>
            </a:r>
            <a:r>
              <a:rPr lang="ru-RU" dirty="0"/>
              <a:t>мероприятия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960191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coolsen.ru/wp-content/uploads/2021/10/045-20211031_18495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1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Рисунок 4" descr="C:\Users\79242\OneDrive\Рабочий стол\буклет 2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9829" y="120364"/>
            <a:ext cx="5354003" cy="3661791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C:\Users\79242\OneDrive\Рабочий стол\буклет 3.jpg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3213" y="119603"/>
            <a:ext cx="5378958" cy="3662552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 descr="C:\Users\79242\OneDrive\Рабочий стол\буклет 3.jpg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6320" y="3782154"/>
            <a:ext cx="5373672" cy="3075845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Рисунок 7" descr="C:\Users\79242\OneDrive\Рабочий стол\буклет 2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229" y="272764"/>
            <a:ext cx="5354003" cy="366179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0562424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coolsen.ru/wp-content/uploads/2021/10/045-20211031_18495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Список используемой литературы: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10896" y="1444752"/>
            <a:ext cx="11786616" cy="5193792"/>
          </a:xfrm>
        </p:spPr>
        <p:txBody>
          <a:bodyPr>
            <a:normAutofit/>
          </a:bodyPr>
          <a:lstStyle/>
          <a:p>
            <a:pPr lvl="0"/>
            <a:r>
              <a:rPr lang="ru-RU" dirty="0"/>
              <a:t>Прохорова М.П., Петровский А.М. Социальное партнерство как механизм инновационного развития профессионального образования // Интернет-журнал </a:t>
            </a:r>
            <a:r>
              <a:rPr lang="ru-RU" dirty="0" err="1"/>
              <a:t>Науковедение</a:t>
            </a:r>
            <a:r>
              <a:rPr lang="ru-RU" dirty="0"/>
              <a:t>. 2015. Т. 7. № 5 (30). С. 221.</a:t>
            </a:r>
          </a:p>
          <a:p>
            <a:pPr lvl="0"/>
            <a:r>
              <a:rPr lang="ru-RU" dirty="0" err="1"/>
              <a:t>Гумель</a:t>
            </a:r>
            <a:r>
              <a:rPr lang="ru-RU" dirty="0"/>
              <a:t> Е.Б. Опыт организации студенческих сообществ в современном образовательном пространстве // Гуманитарные научные исследования. 2012. № 6 [Электронный ресурс]. URL: </a:t>
            </a:r>
            <a:r>
              <a:rPr lang="ru-RU" u="sng" dirty="0">
                <a:hlinkClick r:id="rId3"/>
              </a:rPr>
              <a:t>http://human.snauka.ru/2012/06/1511</a:t>
            </a:r>
            <a:r>
              <a:rPr lang="ru-RU" dirty="0"/>
              <a:t> (дата обращения: 17.12.2022).</a:t>
            </a:r>
          </a:p>
          <a:p>
            <a:r>
              <a:rPr lang="ru-RU" b="1" u="sng" dirty="0">
                <a:hlinkClick r:id="rId4"/>
              </a:rPr>
              <a:t>https://nsportal.ru/vuz/psikhologicheskie-nauki/library/2016/02/19/trengovoe-zanyatie-na-splochenie</a:t>
            </a:r>
            <a:r>
              <a:rPr lang="ru-RU" b="1" dirty="0"/>
              <a:t> </a:t>
            </a:r>
            <a:r>
              <a:rPr lang="ru-RU" dirty="0"/>
              <a:t>- общая информация о тренингах </a:t>
            </a:r>
            <a:endParaRPr lang="ru-RU" b="1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179676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</TotalTime>
  <Words>327</Words>
  <Application>Microsoft Office PowerPoint</Application>
  <PresentationFormat>Произвольный</PresentationFormat>
  <Paragraphs>40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Тема Office</vt:lpstr>
      <vt:lpstr>Проект</vt:lpstr>
      <vt:lpstr>Презентация PowerPoint</vt:lpstr>
      <vt:lpstr>Анкетирование студентов:</vt:lpstr>
      <vt:lpstr>Презентация PowerPoint</vt:lpstr>
      <vt:lpstr>Презентация PowerPoint</vt:lpstr>
      <vt:lpstr>Виды мероприятий:</vt:lpstr>
      <vt:lpstr>Презентация PowerPoint</vt:lpstr>
      <vt:lpstr>Список используемой литературы: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Проект</dc:title>
  <dc:creator>Учетная запись Майкрософт</dc:creator>
  <cp:lastModifiedBy>Анна</cp:lastModifiedBy>
  <cp:revision>18</cp:revision>
  <dcterms:created xsi:type="dcterms:W3CDTF">2022-12-19T12:12:02Z</dcterms:created>
  <dcterms:modified xsi:type="dcterms:W3CDTF">2024-01-12T05:24:33Z</dcterms:modified>
</cp:coreProperties>
</file>