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5" r:id="rId8"/>
    <p:sldId id="262" r:id="rId9"/>
    <p:sldId id="266" r:id="rId10"/>
    <p:sldId id="267" r:id="rId11"/>
    <p:sldId id="268" r:id="rId12"/>
    <p:sldId id="263" r:id="rId13"/>
    <p:sldId id="264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1206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6512865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409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499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49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806654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827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707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991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608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73669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17162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6C7C0DE-0D49-4B6F-8EB4-99552ED586A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EC6CCE2-9D0B-4ECF-A269-350BE817DC2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95749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://radio-sale.ru/image/data/pavblog/termistor1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6AB898-5C5A-4AE6-890C-BD7F828A8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0059" y="600501"/>
            <a:ext cx="9848835" cy="4570203"/>
          </a:xfrm>
        </p:spPr>
        <p:txBody>
          <a:bodyPr anchor="ctr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 по теме: «Создание программы для расчёта электрического сопротивления терморезисторов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NTC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-типа»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6923" y="4459701"/>
            <a:ext cx="73015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Анистратов Алексей    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08.02.09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«Монтаж, наладка и эксплуатация электрооборудования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промышленных и гражданских зданий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общеобразовательных дисциплин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Старченко Н.Н.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8364" y="826166"/>
            <a:ext cx="7451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 ПОУ «</a:t>
            </a:r>
            <a:r>
              <a:rPr lang="ru-RU" sz="2000" dirty="0" smtClean="0"/>
              <a:t>Хабаровский </a:t>
            </a:r>
            <a:r>
              <a:rPr lang="ru-RU" sz="2000" dirty="0"/>
              <a:t>колледж отраслевых технологий и сферы </a:t>
            </a:r>
            <a:r>
              <a:rPr lang="ru-RU" sz="2000" dirty="0" smtClean="0"/>
              <a:t>обслуживания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11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3F3DC8D3-537C-4AA4-BB9C-1AABDFE70BD8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эксперименте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26A1214-F27D-4FC9-A2F0-F59807FF5A91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72" y="987298"/>
            <a:ext cx="6889183" cy="557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0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3F3DC8D3-537C-4AA4-BB9C-1AABDFE70BD8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эксперименте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ABA19DC0-A0F7-4725-8382-8365E4D6365E}"/>
              </a:ext>
            </a:extLst>
          </p:cNvPr>
          <p:cNvSpPr txBox="1">
            <a:spLocks/>
          </p:cNvSpPr>
          <p:nvPr/>
        </p:nvSpPr>
        <p:spPr>
          <a:xfrm>
            <a:off x="7852767" y="1254233"/>
            <a:ext cx="4211853" cy="5308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Скриншот программы, где я с помощью программы построил график зависимости электрического сопротивления терморезистора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температуры на основе таблицы. Таблица получена из расчётов программы по формуле, которая была ранее.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4013B8E-CE47-436C-8714-97375C43465B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72" y="987298"/>
            <a:ext cx="6889183" cy="55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9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3F3DC8D3-537C-4AA4-BB9C-1AABDFE70BD8}"/>
              </a:ext>
            </a:extLst>
          </p:cNvPr>
          <p:cNvSpPr txBox="1">
            <a:spLocks/>
          </p:cNvSpPr>
          <p:nvPr/>
        </p:nvSpPr>
        <p:spPr>
          <a:xfrm>
            <a:off x="810336" y="62738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эксперименте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D1BA0607-008B-403C-82E7-C81672300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391508"/>
              </p:ext>
            </p:extLst>
          </p:nvPr>
        </p:nvGraphicFramePr>
        <p:xfrm>
          <a:off x="810336" y="3868492"/>
          <a:ext cx="5934794" cy="2294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8890">
                  <a:extLst>
                    <a:ext uri="{9D8B030D-6E8A-4147-A177-3AD203B41FA5}">
                      <a16:colId xmlns:a16="http://schemas.microsoft.com/office/drawing/2014/main" xmlns="" val="766993447"/>
                    </a:ext>
                  </a:extLst>
                </a:gridCol>
                <a:gridCol w="995858">
                  <a:extLst>
                    <a:ext uri="{9D8B030D-6E8A-4147-A177-3AD203B41FA5}">
                      <a16:colId xmlns:a16="http://schemas.microsoft.com/office/drawing/2014/main" xmlns="" val="1758220654"/>
                    </a:ext>
                  </a:extLst>
                </a:gridCol>
                <a:gridCol w="905650">
                  <a:extLst>
                    <a:ext uri="{9D8B030D-6E8A-4147-A177-3AD203B41FA5}">
                      <a16:colId xmlns:a16="http://schemas.microsoft.com/office/drawing/2014/main" xmlns="" val="2788139939"/>
                    </a:ext>
                  </a:extLst>
                </a:gridCol>
                <a:gridCol w="905650">
                  <a:extLst>
                    <a:ext uri="{9D8B030D-6E8A-4147-A177-3AD203B41FA5}">
                      <a16:colId xmlns:a16="http://schemas.microsoft.com/office/drawing/2014/main" xmlns="" val="821126567"/>
                    </a:ext>
                  </a:extLst>
                </a:gridCol>
                <a:gridCol w="906836">
                  <a:extLst>
                    <a:ext uri="{9D8B030D-6E8A-4147-A177-3AD203B41FA5}">
                      <a16:colId xmlns:a16="http://schemas.microsoft.com/office/drawing/2014/main" xmlns="" val="3233805812"/>
                    </a:ext>
                  </a:extLst>
                </a:gridCol>
                <a:gridCol w="881910">
                  <a:extLst>
                    <a:ext uri="{9D8B030D-6E8A-4147-A177-3AD203B41FA5}">
                      <a16:colId xmlns:a16="http://schemas.microsoft.com/office/drawing/2014/main" xmlns="" val="1242823384"/>
                    </a:ext>
                  </a:extLst>
                </a:gridCol>
              </a:tblGrid>
              <a:tr h="5506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Терморезистор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2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ºC</a:t>
                      </a: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ru-RU" sz="2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100ºC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ru-RU" sz="2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125ºC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ru-RU" sz="2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150ºC</a:t>
                      </a: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ru-RU" sz="2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175ºC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1236369"/>
                  </a:ext>
                </a:extLst>
              </a:tr>
              <a:tr h="5473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12510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500.6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169.6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78.6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16371384"/>
                  </a:ext>
                </a:extLst>
              </a:tr>
              <a:tr h="5473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61.2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10875541"/>
                  </a:ext>
                </a:extLst>
              </a:tr>
              <a:tr h="5473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98.5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46504912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2FC4347C-6602-480F-97BF-6190173EB8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771123"/>
              </p:ext>
            </p:extLst>
          </p:nvPr>
        </p:nvGraphicFramePr>
        <p:xfrm>
          <a:off x="810337" y="1053339"/>
          <a:ext cx="5934793" cy="24311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8888">
                  <a:extLst>
                    <a:ext uri="{9D8B030D-6E8A-4147-A177-3AD203B41FA5}">
                      <a16:colId xmlns:a16="http://schemas.microsoft.com/office/drawing/2014/main" xmlns="" val="2462325627"/>
                    </a:ext>
                  </a:extLst>
                </a:gridCol>
                <a:gridCol w="995859">
                  <a:extLst>
                    <a:ext uri="{9D8B030D-6E8A-4147-A177-3AD203B41FA5}">
                      <a16:colId xmlns:a16="http://schemas.microsoft.com/office/drawing/2014/main" xmlns="" val="3824659682"/>
                    </a:ext>
                  </a:extLst>
                </a:gridCol>
                <a:gridCol w="905650">
                  <a:extLst>
                    <a:ext uri="{9D8B030D-6E8A-4147-A177-3AD203B41FA5}">
                      <a16:colId xmlns:a16="http://schemas.microsoft.com/office/drawing/2014/main" xmlns="" val="176109316"/>
                    </a:ext>
                  </a:extLst>
                </a:gridCol>
                <a:gridCol w="905650">
                  <a:extLst>
                    <a:ext uri="{9D8B030D-6E8A-4147-A177-3AD203B41FA5}">
                      <a16:colId xmlns:a16="http://schemas.microsoft.com/office/drawing/2014/main" xmlns="" val="3726041215"/>
                    </a:ext>
                  </a:extLst>
                </a:gridCol>
                <a:gridCol w="906836">
                  <a:extLst>
                    <a:ext uri="{9D8B030D-6E8A-4147-A177-3AD203B41FA5}">
                      <a16:colId xmlns:a16="http://schemas.microsoft.com/office/drawing/2014/main" xmlns="" val="1495677042"/>
                    </a:ext>
                  </a:extLst>
                </a:gridCol>
                <a:gridCol w="881910">
                  <a:extLst>
                    <a:ext uri="{9D8B030D-6E8A-4147-A177-3AD203B41FA5}">
                      <a16:colId xmlns:a16="http://schemas.microsoft.com/office/drawing/2014/main" xmlns="" val="2468936516"/>
                    </a:ext>
                  </a:extLst>
                </a:gridCol>
              </a:tblGrid>
              <a:tr h="5967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Терморезистор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000" b="1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2000" b="1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ºC</a:t>
                      </a: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ru-RU" sz="20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100ºC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ru-RU" sz="20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125ºC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ru-RU" sz="20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150ºC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ru-RU" sz="20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175ºC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Ом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9727308"/>
                  </a:ext>
                </a:extLst>
              </a:tr>
              <a:tr h="5929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12510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613.98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373.50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240.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3353589"/>
                  </a:ext>
                </a:extLst>
              </a:tr>
              <a:tr h="5929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61.2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7.08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4.96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41651236"/>
                  </a:ext>
                </a:extLst>
              </a:tr>
              <a:tr h="5929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98.5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29.7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22.5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17.6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14.23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29826753"/>
                  </a:ext>
                </a:extLst>
              </a:tr>
            </a:tbl>
          </a:graphicData>
        </a:graphic>
      </p:graphicFrame>
      <p:sp>
        <p:nvSpPr>
          <p:cNvPr id="10" name="Rectangle 1">
            <a:extLst>
              <a:ext uri="{FF2B5EF4-FFF2-40B4-BE49-F238E27FC236}">
                <a16:creationId xmlns:a16="http://schemas.microsoft.com/office/drawing/2014/main" xmlns="" id="{30574E86-19F1-4030-B731-7017E7B3B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5130" y="1441949"/>
            <a:ext cx="5446869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№1 Значения электрического сопротивления, полученные экспериментальным путем.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xmlns="" id="{26481993-2974-40F3-B162-8A8CC6962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5130" y="3868491"/>
            <a:ext cx="5446869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indent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№2 Значения электрического сопротивления, полученные через расчёты программы.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80341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Диаграмма 1">
            <a:extLst>
              <a:ext uri="{FF2B5EF4-FFF2-40B4-BE49-F238E27FC236}">
                <a16:creationId xmlns:a16="http://schemas.microsoft.com/office/drawing/2014/main" xmlns="" id="{77D1A127-DBFD-4849-9525-B4930F99F786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" t="4399" r="2644"/>
          <a:stretch>
            <a:fillRect/>
          </a:stretch>
        </p:blipFill>
        <p:spPr bwMode="auto">
          <a:xfrm>
            <a:off x="1085163" y="1053338"/>
            <a:ext cx="10733797" cy="544299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643C21AC-694C-4C1D-B149-743AF7F6FCF5}"/>
              </a:ext>
            </a:extLst>
          </p:cNvPr>
          <p:cNvSpPr txBox="1">
            <a:spLocks/>
          </p:cNvSpPr>
          <p:nvPr/>
        </p:nvSpPr>
        <p:spPr>
          <a:xfrm>
            <a:off x="4169960" y="1053338"/>
            <a:ext cx="7649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для терморезистора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3F3DC8D3-537C-4AA4-BB9C-1AABDFE70BD8}"/>
              </a:ext>
            </a:extLst>
          </p:cNvPr>
          <p:cNvSpPr txBox="1">
            <a:spLocks/>
          </p:cNvSpPr>
          <p:nvPr/>
        </p:nvSpPr>
        <p:spPr>
          <a:xfrm>
            <a:off x="810336" y="62738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эксперименте</a:t>
            </a:r>
          </a:p>
        </p:txBody>
      </p:sp>
      <p:pic>
        <p:nvPicPr>
          <p:cNvPr id="6147" name="Диаграмма 1">
            <a:extLst>
              <a:ext uri="{FF2B5EF4-FFF2-40B4-BE49-F238E27FC236}">
                <a16:creationId xmlns:a16="http://schemas.microsoft.com/office/drawing/2014/main" xmlns="" id="{87EFBA19-F7BE-45C3-B0F1-88243A0FD1C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t="4129" r="3311"/>
          <a:stretch>
            <a:fillRect/>
          </a:stretch>
        </p:blipFill>
        <p:spPr bwMode="auto">
          <a:xfrm>
            <a:off x="1085161" y="1053340"/>
            <a:ext cx="10733798" cy="544299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ED17C198-0954-47E8-B302-2DA755C60738}"/>
              </a:ext>
            </a:extLst>
          </p:cNvPr>
          <p:cNvSpPr txBox="1">
            <a:spLocks/>
          </p:cNvSpPr>
          <p:nvPr/>
        </p:nvSpPr>
        <p:spPr>
          <a:xfrm>
            <a:off x="4169959" y="1053338"/>
            <a:ext cx="7649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для терморезистора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Диаграмма 1">
            <a:extLst>
              <a:ext uri="{FF2B5EF4-FFF2-40B4-BE49-F238E27FC236}">
                <a16:creationId xmlns:a16="http://schemas.microsoft.com/office/drawing/2014/main" xmlns="" id="{0329E7F8-E991-4153-A4DA-31DE89E7DCD3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" t="4366" r="3223"/>
          <a:stretch>
            <a:fillRect/>
          </a:stretch>
        </p:blipFill>
        <p:spPr bwMode="auto">
          <a:xfrm>
            <a:off x="1085160" y="1053339"/>
            <a:ext cx="10733798" cy="544299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55463FD9-C1AF-4C53-BC6C-839A7D3B8F83}"/>
              </a:ext>
            </a:extLst>
          </p:cNvPr>
          <p:cNvSpPr txBox="1">
            <a:spLocks/>
          </p:cNvSpPr>
          <p:nvPr/>
        </p:nvSpPr>
        <p:spPr>
          <a:xfrm>
            <a:off x="4169958" y="1053337"/>
            <a:ext cx="7649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для терморезистора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17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A4035998-4D14-493E-A764-05EDE8D86A4E}"/>
              </a:ext>
            </a:extLst>
          </p:cNvPr>
          <p:cNvSpPr txBox="1">
            <a:spLocks/>
          </p:cNvSpPr>
          <p:nvPr/>
        </p:nvSpPr>
        <p:spPr>
          <a:xfrm>
            <a:off x="810336" y="62738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причины погрешности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150B62B-3FDA-44FB-9014-2EA402B0B6BC}"/>
              </a:ext>
            </a:extLst>
          </p:cNvPr>
          <p:cNvSpPr txBox="1"/>
          <p:nvPr/>
        </p:nvSpPr>
        <p:spPr>
          <a:xfrm>
            <a:off x="810335" y="1053338"/>
            <a:ext cx="11145103" cy="4135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Неточность использованных формул для расчёта.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Неточность измерений мультиметра в режиме омметра.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Погрешность в измерениях температуры воздуха часами с функцией измерения температуры воздуха.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Неидеальная нагревательная установка. Несоответствие уставленной температуры и действительной выходящей из фена.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Расстояние терморезистора от фена нагревательной установки никак не учитывалось.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81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Контактные данные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/>
              <a:t>Анистратов </a:t>
            </a:r>
            <a:r>
              <a:rPr lang="ru-RU" sz="4000" dirty="0" smtClean="0"/>
              <a:t>Алексей</a:t>
            </a:r>
          </a:p>
          <a:p>
            <a:pPr marL="0" indent="0">
              <a:buNone/>
            </a:pPr>
            <a:r>
              <a:rPr lang="ru-RU" sz="4000" dirty="0" smtClean="0"/>
              <a:t>89098745797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2825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148178-0904-4FF7-BCFD-40439655A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926" y="0"/>
            <a:ext cx="11458074" cy="6858000"/>
          </a:xfrm>
        </p:spPr>
        <p:txBody>
          <a:bodyPr anchor="ctr"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работы: создание программы для построения приблизительных графиков и таблиц зависимости </a:t>
            </a:r>
            <a:r>
              <a:rPr lang="ru-RU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электрического</a:t>
            </a: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сопротивления от температуры для терморезисторов </a:t>
            </a:r>
            <a:r>
              <a:rPr lang="en-US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NTC</a:t>
            </a: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-типа.</a:t>
            </a:r>
            <a:b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	Изучить теоретические основы работы терморезисторов.</a:t>
            </a:r>
            <a:b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Создать программу для расчёта температурного коэффициента и электрического сопротивления терморезистора NTC-типа при определенных температурах.</a:t>
            </a:r>
            <a:b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	Проверить точность расчётов программы через эксперимент с измерениями электрического сопротивления терморезисторов при различных температурах.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1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6607E2E4-EA75-4E89-A1E1-CEB46493F6DE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10894722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сведения о терморезисторах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Позистор и термистор - Радиосхемы, радиодетали, блог о радиоэлектронике и  радиодеталях в интернет-магазине RADIO-SALE">
            <a:extLst>
              <a:ext uri="{FF2B5EF4-FFF2-40B4-BE49-F238E27FC236}">
                <a16:creationId xmlns:a16="http://schemas.microsoft.com/office/drawing/2014/main" xmlns="" id="{06EACCB7-9874-44D3-9BE0-F0D5D77A5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260" y="894762"/>
            <a:ext cx="3602038" cy="1487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770C07B-B80A-4011-ADAD-59247E1685C1}"/>
              </a:ext>
            </a:extLst>
          </p:cNvPr>
          <p:cNvSpPr txBox="1"/>
          <p:nvPr/>
        </p:nvSpPr>
        <p:spPr>
          <a:xfrm>
            <a:off x="7760368" y="1011763"/>
            <a:ext cx="3934626" cy="96680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Одни из возможных внешних видов и условных графических обозначений терморезисторов.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374F626-4DED-47E5-B78F-E421DE14DF6E}"/>
              </a:ext>
            </a:extLst>
          </p:cNvPr>
          <p:cNvSpPr txBox="1"/>
          <p:nvPr/>
        </p:nvSpPr>
        <p:spPr>
          <a:xfrm>
            <a:off x="963194" y="2541684"/>
            <a:ext cx="10731799" cy="4093428"/>
          </a:xfrm>
          <a:prstGeom prst="rect">
            <a:avLst/>
          </a:prstGeom>
          <a:noFill/>
        </p:spPr>
        <p:txBody>
          <a:bodyPr wrap="square" numCol="2" anchor="t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Классификация терморезисторов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характеру изменения электрического сопротивления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NTC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Negative Temperature Coefficient).</a:t>
            </a:r>
          </a:p>
          <a:p>
            <a:pPr marL="800100" lvl="1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PTC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Positive Temperature Coefficient).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способу подогрева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800100" lvl="1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Прямого подогрева 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Косвенного подогрева 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Основные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характеристики терморезисторов: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Электрическое сопротивление терморезистора при температуре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Максимальный ток через терморезистор. 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допустимая рассеиваемая мощность.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и минимальная температуры эксплуатации терморезистора. 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Коэффициент температурной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чувствительности. 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4BCD2A4-0988-4826-805F-6CF81ECE5F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4069" t="47430" r="12506" b="6362"/>
          <a:stretch/>
        </p:blipFill>
        <p:spPr>
          <a:xfrm>
            <a:off x="1002244" y="894368"/>
            <a:ext cx="2587044" cy="14878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7390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8">
            <a:extLst>
              <a:ext uri="{FF2B5EF4-FFF2-40B4-BE49-F238E27FC236}">
                <a16:creationId xmlns:a16="http://schemas.microsoft.com/office/drawing/2014/main" xmlns="" id="{D7BFC033-8841-475D-A4A3-E97DD9869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3831" y="3429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Rectangle 39">
            <a:extLst>
              <a:ext uri="{FF2B5EF4-FFF2-40B4-BE49-F238E27FC236}">
                <a16:creationId xmlns:a16="http://schemas.microsoft.com/office/drawing/2014/main" xmlns="" id="{9C37F2D7-827A-4EBD-BB85-9FA6B7EF9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3831" y="4019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F8F9C9B4-1193-47CF-8BA1-10476F5C4BD5}"/>
                  </a:ext>
                </a:extLst>
              </p:cNvPr>
              <p:cNvSpPr txBox="1"/>
              <p:nvPr/>
            </p:nvSpPr>
            <p:spPr>
              <a:xfrm>
                <a:off x="7995503" y="1524038"/>
                <a:ext cx="3741473" cy="16002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l-GR" sz="3600" b="0" i="1" smtClean="0">
                              <a:latin typeface="Cambria Math" panose="02040503050406030204" pitchFamily="18" charset="0"/>
                            </a:rPr>
                            <m:t>β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sz="3600" b="0" i="1" smtClean="0">
                              <a:latin typeface="Cambria Math" panose="02040503050406030204" pitchFamily="18" charset="0"/>
                            </a:rPr>
                            <m:t>β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3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func>
                            <m:funcPr>
                              <m:ctrlPr>
                                <a:rPr lang="en-US" sz="36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36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3600" b="0" i="1" smtClean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3600" b="0" i="1" smtClean="0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3600" b="0" i="1" smtClean="0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3600" b="0" i="1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</m:func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8F9C9B4-1193-47CF-8BA1-10476F5C4B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5503" y="1524038"/>
                <a:ext cx="3741473" cy="160024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xmlns="" id="{FBDB50DE-5FED-41BD-8056-1938DE2A1540}"/>
                  </a:ext>
                </a:extLst>
              </p:cNvPr>
              <p:cNvSpPr txBox="1"/>
              <p:nvPr/>
            </p:nvSpPr>
            <p:spPr>
              <a:xfrm>
                <a:off x="1026696" y="3331743"/>
                <a:ext cx="11065042" cy="26776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– температура при которой электрическое сопротивление терморезистора равно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(в Кельвинах)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– температура при которой электрическое сопротивление терморезистора равно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(в Кельвинах)</a:t>
                </a:r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– электрическое сопротивление терморезистора при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температуре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(в Омах)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– электрическое сопротивление терморезистора при температуре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(в Омах)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>
                        <a:latin typeface="Cambria Math" panose="02040503050406030204" pitchFamily="18" charset="0"/>
                      </a:rPr>
                      <m:t>β</m:t>
                    </m:r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– коэффициент температурной чувствительности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FBDB50DE-5FED-41BD-8056-1938DE2A1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6696" y="3331743"/>
                <a:ext cx="11065042" cy="2677656"/>
              </a:xfrm>
              <a:prstGeom prst="rect">
                <a:avLst/>
              </a:prstGeom>
              <a:blipFill>
                <a:blip r:embed="rId3"/>
                <a:stretch>
                  <a:fillRect l="-826" t="-1822" r="-1267" b="-43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0C232ED3-9E8E-4D01-9890-F14B169ECEEA}"/>
              </a:ext>
            </a:extLst>
          </p:cNvPr>
          <p:cNvSpPr txBox="1"/>
          <p:nvPr/>
        </p:nvSpPr>
        <p:spPr>
          <a:xfrm>
            <a:off x="6650599" y="886336"/>
            <a:ext cx="61900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модифицированное уравнение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Стейнхарта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— Харта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BE6C6A4E-71A8-4D65-ABA8-AE0E09B745EE}"/>
                  </a:ext>
                </a:extLst>
              </p:cNvPr>
              <p:cNvSpPr txBox="1"/>
              <p:nvPr/>
            </p:nvSpPr>
            <p:spPr>
              <a:xfrm>
                <a:off x="1026696" y="1284603"/>
                <a:ext cx="1718163" cy="7555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func>
                            <m:func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𝑙𝑛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func>
                        </m:e>
                      </m:nary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E6C6A4E-71A8-4D65-ABA8-AE0E09B745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6696" y="1284603"/>
                <a:ext cx="1718163" cy="75552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73D346F8-3CB9-43DB-A4D2-564E3FBA1A02}"/>
              </a:ext>
            </a:extLst>
          </p:cNvPr>
          <p:cNvSpPr txBox="1"/>
          <p:nvPr/>
        </p:nvSpPr>
        <p:spPr>
          <a:xfrm>
            <a:off x="1026696" y="856744"/>
            <a:ext cx="33527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уравнение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Стейнхарта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— Харта </a:t>
            </a:r>
            <a:endParaRPr lang="ru-RU" dirty="0"/>
          </a:p>
        </p:txBody>
      </p:sp>
      <p:sp>
        <p:nvSpPr>
          <p:cNvPr id="54" name="Заголовок 1">
            <a:extLst>
              <a:ext uri="{FF2B5EF4-FFF2-40B4-BE49-F238E27FC236}">
                <a16:creationId xmlns:a16="http://schemas.microsoft.com/office/drawing/2014/main" xmlns="" id="{CF3BF63C-00B1-4E1B-8C1C-0C5FD283646B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первой главе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xmlns="" id="{FB9022D4-4B5E-4B29-928C-9E6544C88916}"/>
                  </a:ext>
                </a:extLst>
              </p:cNvPr>
              <p:cNvSpPr txBox="1"/>
              <p:nvPr/>
            </p:nvSpPr>
            <p:spPr>
              <a:xfrm>
                <a:off x="3499444" y="1530014"/>
                <a:ext cx="3191643" cy="15940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600" i="1" smtClean="0">
                          <a:latin typeface="Cambria Math" panose="02040503050406030204" pitchFamily="18" charset="0"/>
                        </a:rPr>
                        <m:t>β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func>
                            <m:funcPr>
                              <m:ctrlPr>
                                <a:rPr lang="en-US" sz="36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36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3600" b="0" i="1" smtClean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3600" b="0" i="1" smtClean="0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3600" b="0" i="1" smtClean="0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3600" b="0" i="1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</m:func>
                        </m:num>
                        <m:den>
                          <m:sSub>
                            <m:sSubPr>
                              <m:ctrlPr>
                                <a:rPr lang="en-US" sz="3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B9022D4-4B5E-4B29-928C-9E6544C88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9444" y="1530014"/>
                <a:ext cx="3191643" cy="15940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620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EC32C68-C782-45F2-9713-79A0AAC5D515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эксперименте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32C4AAA-56B9-48AA-A664-BFAEE78285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0" t="1940" r="3094" b="3860"/>
          <a:stretch/>
        </p:blipFill>
        <p:spPr>
          <a:xfrm>
            <a:off x="800272" y="987298"/>
            <a:ext cx="6522235" cy="53533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A17F6280-9FA4-40F5-A6F8-C6CD810E9500}"/>
              </a:ext>
            </a:extLst>
          </p:cNvPr>
          <p:cNvSpPr txBox="1">
            <a:spLocks/>
          </p:cNvSpPr>
          <p:nvPr/>
        </p:nvSpPr>
        <p:spPr>
          <a:xfrm>
            <a:off x="7556950" y="987298"/>
            <a:ext cx="4306187" cy="5353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Оборудование,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использовалось в эксперименте.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Часы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Нагревательная установка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терморезистора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Мультиметр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90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3F3DC8D3-537C-4AA4-BB9C-1AABDFE70BD8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эксперименте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0EF0B720-3B07-491E-880D-99195558D86C}"/>
              </a:ext>
            </a:extLst>
          </p:cNvPr>
          <p:cNvSpPr txBox="1">
            <a:spLocks/>
          </p:cNvSpPr>
          <p:nvPr/>
        </p:nvSpPr>
        <p:spPr>
          <a:xfrm>
            <a:off x="6733257" y="908736"/>
            <a:ext cx="5458743" cy="5507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проводилось измерение электрического сопротивления измерительных проводов мультиметра.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BDCE8BE-643C-4B90-953B-EC59C4E9C8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7" t="8441" r="248" b="1409"/>
          <a:stretch/>
        </p:blipFill>
        <p:spPr>
          <a:xfrm>
            <a:off x="800272" y="908735"/>
            <a:ext cx="5932985" cy="55074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1802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3F3DC8D3-537C-4AA4-BB9C-1AABDFE70BD8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эксперименте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0EF0B720-3B07-491E-880D-99195558D86C}"/>
              </a:ext>
            </a:extLst>
          </p:cNvPr>
          <p:cNvSpPr txBox="1">
            <a:spLocks/>
          </p:cNvSpPr>
          <p:nvPr/>
        </p:nvSpPr>
        <p:spPr>
          <a:xfrm>
            <a:off x="9307772" y="908736"/>
            <a:ext cx="2884228" cy="5507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проводилось измерение электрического сопротивления терморезистора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комнатной температуре  воздуха.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6486CA2-69F8-432B-A038-5D27755094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7" t="19433" r="3771" b="6249"/>
          <a:stretch/>
        </p:blipFill>
        <p:spPr>
          <a:xfrm>
            <a:off x="800272" y="908735"/>
            <a:ext cx="8411648" cy="55074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9868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3F3DC8D3-537C-4AA4-BB9C-1AABDFE70BD8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эксперименте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764E5B2-B529-4D3D-AFEA-0B1971C97E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4" t="1579" r="13772" b="22632"/>
          <a:stretch/>
        </p:blipFill>
        <p:spPr>
          <a:xfrm>
            <a:off x="8650958" y="987298"/>
            <a:ext cx="2628221" cy="24417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634AF27-064B-46C1-A778-09265EB0E6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3" t="2524" r="1598" b="17007"/>
          <a:stretch/>
        </p:blipFill>
        <p:spPr>
          <a:xfrm>
            <a:off x="828347" y="987298"/>
            <a:ext cx="6858000" cy="44097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0EF0B720-3B07-491E-880D-99195558D86C}"/>
              </a:ext>
            </a:extLst>
          </p:cNvPr>
          <p:cNvSpPr txBox="1">
            <a:spLocks/>
          </p:cNvSpPr>
          <p:nvPr/>
        </p:nvSpPr>
        <p:spPr>
          <a:xfrm>
            <a:off x="7934654" y="3055738"/>
            <a:ext cx="4060830" cy="3048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проводилось измерение электрического сопротивления терморезистора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температуре воздуха из фена 100 градусов цельсия.</a:t>
            </a:r>
          </a:p>
        </p:txBody>
      </p:sp>
    </p:spTree>
    <p:extLst>
      <p:ext uri="{BB962C8B-B14F-4D97-AF65-F5344CB8AC3E}">
        <p14:creationId xmlns:p14="http://schemas.microsoft.com/office/powerpoint/2010/main" val="8181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3F3DC8D3-537C-4AA4-BB9C-1AABDFE70BD8}"/>
              </a:ext>
            </a:extLst>
          </p:cNvPr>
          <p:cNvSpPr txBox="1">
            <a:spLocks/>
          </p:cNvSpPr>
          <p:nvPr/>
        </p:nvSpPr>
        <p:spPr>
          <a:xfrm>
            <a:off x="800272" y="-3302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эксперименте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6BC41F8-3F90-42DA-92D2-1B001D200D16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800272" y="727991"/>
            <a:ext cx="7402032" cy="598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67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171</TotalTime>
  <Words>498</Words>
  <Application>Microsoft Office PowerPoint</Application>
  <PresentationFormat>Произвольный</PresentationFormat>
  <Paragraphs>118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Уголки</vt:lpstr>
      <vt:lpstr>Проект по теме: «Создание программы для расчёта электрического сопротивления терморезисторов NTC-типа»</vt:lpstr>
      <vt:lpstr>Цель работы: создание программы для построения приблизительных графиков и таблиц зависимости электрического сопротивления от температуры для терморезисторов NTC-типа.  Задачи: 1. Изучить теоретические основы работы терморезисторов. 2. Создать программу для расчёта температурного коэффициента и электрического сопротивления терморезистора NTC-типа при определенных температурах. 3. Проверить точность расчётов программы через эксперимент с измерениями электрического сопротивления терморезисторов при различных температурах.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Контактные данные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теме: «Создание программы для расчёта электрического сопротивления терморезисторов NTC-типа»</dc:title>
  <dc:creator>asd asd</dc:creator>
  <cp:lastModifiedBy>1</cp:lastModifiedBy>
  <cp:revision>36</cp:revision>
  <dcterms:created xsi:type="dcterms:W3CDTF">2022-04-10T12:50:35Z</dcterms:created>
  <dcterms:modified xsi:type="dcterms:W3CDTF">2023-12-21T04:53:10Z</dcterms:modified>
</cp:coreProperties>
</file>