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8"/>
  </p:notesMasterIdLst>
  <p:sldIdLst>
    <p:sldId id="256" r:id="rId2"/>
    <p:sldId id="257" r:id="rId3"/>
    <p:sldId id="258" r:id="rId4"/>
    <p:sldId id="259" r:id="rId5"/>
    <p:sldId id="260" r:id="rId6"/>
    <p:sldId id="261" r:id="rId7"/>
    <p:sldId id="262" r:id="rId8"/>
    <p:sldId id="264" r:id="rId9"/>
    <p:sldId id="266" r:id="rId10"/>
    <p:sldId id="267" r:id="rId11"/>
    <p:sldId id="268" r:id="rId12"/>
    <p:sldId id="270" r:id="rId13"/>
    <p:sldId id="271" r:id="rId14"/>
    <p:sldId id="272" r:id="rId15"/>
    <p:sldId id="273" r:id="rId16"/>
    <p:sldId id="274" r:id="rId17"/>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7" autoAdjust="0"/>
    <p:restoredTop sz="94660"/>
  </p:normalViewPr>
  <p:slideViewPr>
    <p:cSldViewPr>
      <p:cViewPr>
        <p:scale>
          <a:sx n="75" d="100"/>
          <a:sy n="75" d="100"/>
        </p:scale>
        <p:origin x="-1848" y="-354"/>
      </p:cViewPr>
      <p:guideLst>
        <p:guide orient="horz" pos="2160"/>
        <p:guide pos="2880"/>
      </p:guideLst>
    </p:cSldViewPr>
  </p:slideViewPr>
  <p:notesTextViewPr>
    <p:cViewPr>
      <p:scale>
        <a:sx n="1" d="1"/>
        <a:sy n="1" d="1"/>
      </p:scale>
      <p:origin x="0" y="0"/>
    </p:cViewPr>
  </p:notesTextViewPr>
  <p:sorterViewPr>
    <p:cViewPr>
      <p:scale>
        <a:sx n="100" d="100"/>
        <a:sy n="100" d="100"/>
      </p:scale>
      <p:origin x="0" y="201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962A061B-0962-405A-B250-4796C3D3F332}" type="datetimeFigureOut">
              <a:rPr lang="ru-RU" smtClean="0"/>
              <a:t>26.12.2023</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0A6BC5A0-4500-4592-ACDC-71A70254FB98}" type="slidenum">
              <a:rPr lang="ru-RU" smtClean="0"/>
              <a:t>‹#›</a:t>
            </a:fld>
            <a:endParaRPr lang="ru-RU"/>
          </a:p>
        </p:txBody>
      </p:sp>
    </p:spTree>
    <p:extLst>
      <p:ext uri="{BB962C8B-B14F-4D97-AF65-F5344CB8AC3E}">
        <p14:creationId xmlns:p14="http://schemas.microsoft.com/office/powerpoint/2010/main" val="2416308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0A6BC5A0-4500-4592-ACDC-71A70254FB98}" type="slidenum">
              <a:rPr lang="ru-RU" smtClean="0"/>
              <a:t>2</a:t>
            </a:fld>
            <a:endParaRPr lang="ru-RU"/>
          </a:p>
        </p:txBody>
      </p:sp>
    </p:spTree>
    <p:extLst>
      <p:ext uri="{BB962C8B-B14F-4D97-AF65-F5344CB8AC3E}">
        <p14:creationId xmlns:p14="http://schemas.microsoft.com/office/powerpoint/2010/main" val="202792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FA333D99-036B-423E-ACC1-8E0770380587}" type="datetimeFigureOut">
              <a:rPr lang="ru-RU" smtClean="0"/>
              <a:t>26.12.2023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0F8D630-1991-4BDD-9704-170B7DD3DAE8}"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A333D99-036B-423E-ACC1-8E0770380587}" type="datetimeFigureOut">
              <a:rPr lang="ru-RU" smtClean="0"/>
              <a:t>26.12.2023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0F8D630-1991-4BDD-9704-170B7DD3DAE8}"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A333D99-036B-423E-ACC1-8E0770380587}" type="datetimeFigureOut">
              <a:rPr lang="ru-RU" smtClean="0"/>
              <a:t>26.12.2023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0F8D630-1991-4BDD-9704-170B7DD3DAE8}"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A333D99-036B-423E-ACC1-8E0770380587}" type="datetimeFigureOut">
              <a:rPr lang="ru-RU" smtClean="0"/>
              <a:t>26.12.2023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0F8D630-1991-4BDD-9704-170B7DD3DAE8}"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A333D99-036B-423E-ACC1-8E0770380587}" type="datetimeFigureOut">
              <a:rPr lang="ru-RU" smtClean="0"/>
              <a:t>26.12.2023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0F8D630-1991-4BDD-9704-170B7DD3DAE8}"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FA333D99-036B-423E-ACC1-8E0770380587}" type="datetimeFigureOut">
              <a:rPr lang="ru-RU" smtClean="0"/>
              <a:t>26.12.2023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0F8D630-1991-4BDD-9704-170B7DD3DAE8}"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A333D99-036B-423E-ACC1-8E0770380587}" type="datetimeFigureOut">
              <a:rPr lang="ru-RU" smtClean="0"/>
              <a:t>26.12.2023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0F8D630-1991-4BDD-9704-170B7DD3DAE8}"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A333D99-036B-423E-ACC1-8E0770380587}" type="datetimeFigureOut">
              <a:rPr lang="ru-RU" smtClean="0"/>
              <a:t>26.12.2023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0F8D630-1991-4BDD-9704-170B7DD3DAE8}"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FA333D99-036B-423E-ACC1-8E0770380587}" type="datetimeFigureOut">
              <a:rPr lang="ru-RU" smtClean="0"/>
              <a:t>26.12.2023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0F8D630-1991-4BDD-9704-170B7DD3DAE8}"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FA333D99-036B-423E-ACC1-8E0770380587}" type="datetimeFigureOut">
              <a:rPr lang="ru-RU" smtClean="0"/>
              <a:t>26.12.2023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0F8D630-1991-4BDD-9704-170B7DD3DAE8}"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A333D99-036B-423E-ACC1-8E0770380587}" type="datetimeFigureOut">
              <a:rPr lang="ru-RU" smtClean="0"/>
              <a:t>26.12.2023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0F8D630-1991-4BDD-9704-170B7DD3DAE8}"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FA333D99-036B-423E-ACC1-8E0770380587}" type="datetimeFigureOut">
              <a:rPr lang="ru-RU" smtClean="0"/>
              <a:t>26.12.2023</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80F8D630-1991-4BDD-9704-170B7DD3DAE8}"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1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15.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beelady.ru/moda/pravda-o-bystrojj-mode-fastfashion.html" TargetMode="External"/><Relationship Id="rId7" Type="http://schemas.openxmlformats.org/officeDocument/2006/relationships/hyperlink" Target="https://ru.m.wikipedia.org/wiki/&#1091;&#1089;&#1090;&#1086;&#1081;&#1095;&#1080;&#1074;&#1072;&#1103;_&#1084;&#1086;&#1076;&#1072;" TargetMode="External"/><Relationship Id="rId2" Type="http://schemas.openxmlformats.org/officeDocument/2006/relationships/hyperlink" Target="https://fashionstudies-ru.turbopages.com/fastfashionstudies.ru/s/fast-fashion-chto-eto-takoe/" TargetMode="External"/><Relationship Id="rId1" Type="http://schemas.openxmlformats.org/officeDocument/2006/relationships/slideLayout" Target="../slideLayouts/slideLayout6.xml"/><Relationship Id="rId6" Type="http://schemas.openxmlformats.org/officeDocument/2006/relationships/hyperlink" Target="https://beinopen.ru/special/eco_13-russian-brands" TargetMode="External"/><Relationship Id="rId5" Type="http://schemas.openxmlformats.org/officeDocument/2006/relationships/hyperlink" Target="https://mcmag.ru/pochemu-zavody-ispolzuyut-rabskij-trud/" TargetMode="External"/><Relationship Id="rId4" Type="http://schemas.openxmlformats.org/officeDocument/2006/relationships/hyperlink" Target="https://greenwire-russia.greenpeace.org/post/fast-fashion-i-ecologiya"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mailto:hkotso@edu.27.ru"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 Target="slide1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15.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0513" y="476672"/>
            <a:ext cx="7772400" cy="1470025"/>
          </a:xfrm>
        </p:spPr>
        <p:txBody>
          <a:bodyPr>
            <a:normAutofit/>
          </a:bodyPr>
          <a:lstStyle/>
          <a:p>
            <a:r>
              <a:rPr lang="ru-RU" sz="4000" smtClean="0">
                <a:solidFill>
                  <a:schemeClr val="tx1"/>
                </a:solidFill>
                <a:latin typeface="Times New Roman" pitchFamily="18" charset="0"/>
                <a:cs typeface="Times New Roman" pitchFamily="18" charset="0"/>
              </a:rPr>
              <a:t>Вред быстрой моды                         </a:t>
            </a:r>
            <a:endParaRPr lang="ru-RU" sz="4000">
              <a:solidFill>
                <a:schemeClr val="tx1"/>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flipV="1">
            <a:off x="1371600" y="7173416"/>
            <a:ext cx="6400800" cy="216024"/>
          </a:xfrm>
        </p:spPr>
        <p:txBody>
          <a:bodyPr>
            <a:normAutofit fontScale="47500" lnSpcReduction="20000"/>
          </a:bodyPr>
          <a:lstStyle/>
          <a:p>
            <a:endParaRPr lang="ru-RU">
              <a:latin typeface="Times New Roman" pitchFamily="18" charset="0"/>
              <a:cs typeface="Times New Roman" pitchFamily="18" charset="0"/>
            </a:endParaRPr>
          </a:p>
        </p:txBody>
      </p:sp>
      <p:sp>
        <p:nvSpPr>
          <p:cNvPr id="4" name="TextBox 3"/>
          <p:cNvSpPr txBox="1"/>
          <p:nvPr/>
        </p:nvSpPr>
        <p:spPr>
          <a:xfrm>
            <a:off x="5343500" y="3882310"/>
            <a:ext cx="3312368" cy="1569660"/>
          </a:xfrm>
          <a:prstGeom prst="rect">
            <a:avLst/>
          </a:prstGeom>
          <a:noFill/>
        </p:spPr>
        <p:txBody>
          <a:bodyPr wrap="square" rtlCol="0">
            <a:spAutoFit/>
          </a:bodyPr>
          <a:lstStyle/>
          <a:p>
            <a:pPr algn="r"/>
            <a:r>
              <a:rPr lang="ru-RU" sz="2400" dirty="0" smtClean="0">
                <a:latin typeface="Times New Roman" pitchFamily="18" charset="0"/>
                <a:cs typeface="Times New Roman" pitchFamily="18" charset="0"/>
              </a:rPr>
              <a:t>Выполнила: </a:t>
            </a:r>
          </a:p>
          <a:p>
            <a:pPr algn="r"/>
            <a:r>
              <a:rPr lang="ru-RU" sz="2400" dirty="0" smtClean="0">
                <a:latin typeface="Times New Roman" pitchFamily="18" charset="0"/>
                <a:cs typeface="Times New Roman" pitchFamily="18" charset="0"/>
              </a:rPr>
              <a:t>Ильина София</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АК-11</a:t>
            </a:r>
          </a:p>
          <a:p>
            <a:pPr algn="r"/>
            <a:r>
              <a:rPr lang="ru-RU" sz="2400" dirty="0" smtClean="0">
                <a:latin typeface="Times New Roman" pitchFamily="18" charset="0"/>
                <a:cs typeface="Times New Roman" pitchFamily="18" charset="0"/>
              </a:rPr>
              <a:t>Руководитель: </a:t>
            </a:r>
          </a:p>
          <a:p>
            <a:pPr algn="r"/>
            <a:r>
              <a:rPr lang="ru-RU" sz="2400" dirty="0" smtClean="0">
                <a:latin typeface="Times New Roman" pitchFamily="18" charset="0"/>
                <a:cs typeface="Times New Roman" pitchFamily="18" charset="0"/>
              </a:rPr>
              <a:t>Зайцева А.В.</a:t>
            </a:r>
            <a:endParaRPr lang="ru-RU" sz="2400" dirty="0">
              <a:latin typeface="Times New Roman" pitchFamily="18" charset="0"/>
              <a:cs typeface="Times New Roman" pitchFamily="18"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7584" y="2276872"/>
            <a:ext cx="4051548" cy="2664296"/>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0272" y="301866"/>
            <a:ext cx="1800200" cy="1730451"/>
          </a:xfrm>
          <a:prstGeom prst="rect">
            <a:avLst/>
          </a:prstGeom>
        </p:spPr>
      </p:pic>
    </p:spTree>
    <p:extLst>
      <p:ext uri="{BB962C8B-B14F-4D97-AF65-F5344CB8AC3E}">
        <p14:creationId xmlns:p14="http://schemas.microsoft.com/office/powerpoint/2010/main" val="2230790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648"/>
            <a:ext cx="8229600" cy="1252728"/>
          </a:xfrm>
        </p:spPr>
        <p:txBody>
          <a:bodyPr>
            <a:normAutofit/>
          </a:bodyPr>
          <a:lstStyle/>
          <a:p>
            <a:r>
              <a:rPr lang="ru-RU" sz="4000" smtClean="0">
                <a:solidFill>
                  <a:schemeClr val="tx1"/>
                </a:solidFill>
                <a:latin typeface="+mn-lt"/>
              </a:rPr>
              <a:t>Что такое </a:t>
            </a:r>
            <a:r>
              <a:rPr lang="en-US" sz="4000" smtClean="0">
                <a:solidFill>
                  <a:schemeClr val="tx1"/>
                </a:solidFill>
                <a:latin typeface="+mn-lt"/>
              </a:rPr>
              <a:t>“</a:t>
            </a:r>
            <a:r>
              <a:rPr lang="ru-RU" sz="4000" smtClean="0">
                <a:solidFill>
                  <a:schemeClr val="tx1"/>
                </a:solidFill>
                <a:latin typeface="+mn-lt"/>
              </a:rPr>
              <a:t>устойчивая мода</a:t>
            </a:r>
            <a:r>
              <a:rPr lang="en-US" sz="4000" smtClean="0">
                <a:solidFill>
                  <a:schemeClr val="tx1"/>
                </a:solidFill>
                <a:latin typeface="+mn-lt"/>
              </a:rPr>
              <a:t>”?</a:t>
            </a:r>
            <a:endParaRPr lang="ru-RU" sz="4000">
              <a:solidFill>
                <a:schemeClr val="tx1"/>
              </a:solidFill>
              <a:latin typeface="+mn-lt"/>
            </a:endParaRPr>
          </a:p>
        </p:txBody>
      </p:sp>
      <p:sp>
        <p:nvSpPr>
          <p:cNvPr id="3" name="TextBox 2"/>
          <p:cNvSpPr txBox="1"/>
          <p:nvPr/>
        </p:nvSpPr>
        <p:spPr>
          <a:xfrm>
            <a:off x="683568" y="1484784"/>
            <a:ext cx="7776864" cy="1938992"/>
          </a:xfrm>
          <a:prstGeom prst="rect">
            <a:avLst/>
          </a:prstGeom>
          <a:noFill/>
        </p:spPr>
        <p:txBody>
          <a:bodyPr wrap="square" rtlCol="0">
            <a:spAutoFit/>
          </a:bodyPr>
          <a:lstStyle/>
          <a:p>
            <a:r>
              <a:rPr lang="ru-RU" sz="2400" smtClean="0"/>
              <a:t>Устойчивая мода – это явление, связанное с изменением принципов потребления. Оно предполагает замедление темпов обращения стиля, переработку материалов, обращение к экологическому стандарту и этику потребления</a:t>
            </a:r>
            <a:r>
              <a:rPr lang="ru-RU" sz="2400" baseline="30000" smtClean="0">
                <a:hlinkClick r:id="rId2" action="ppaction://hlinksldjump"/>
              </a:rPr>
              <a:t>6</a:t>
            </a:r>
            <a:r>
              <a:rPr lang="ru-RU" sz="2400" smtClean="0"/>
              <a:t>.</a:t>
            </a:r>
          </a:p>
        </p:txBody>
      </p:sp>
      <p:sp>
        <p:nvSpPr>
          <p:cNvPr id="4" name="TextBox 3"/>
          <p:cNvSpPr txBox="1"/>
          <p:nvPr/>
        </p:nvSpPr>
        <p:spPr>
          <a:xfrm>
            <a:off x="683568" y="3418990"/>
            <a:ext cx="4248472" cy="3046988"/>
          </a:xfrm>
          <a:prstGeom prst="rect">
            <a:avLst/>
          </a:prstGeom>
          <a:noFill/>
        </p:spPr>
        <p:txBody>
          <a:bodyPr wrap="square" rtlCol="0">
            <a:spAutoFit/>
          </a:bodyPr>
          <a:lstStyle/>
          <a:p>
            <a:r>
              <a:rPr lang="ru-RU" sz="2400" smtClean="0"/>
              <a:t>Чтобы следовать по пути устойчивого развития, не покупайте лишнего, отдавайте предпочтение одежде локальных экологичных брендов и использованной, старайтесь не выкидывать уже ненужные вещи.</a:t>
            </a:r>
            <a:endParaRPr lang="ru-RU" sz="2400"/>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4048" y="3140968"/>
            <a:ext cx="3456384" cy="3325010"/>
          </a:xfrm>
          <a:prstGeom prst="rect">
            <a:avLst/>
          </a:prstGeom>
        </p:spPr>
      </p:pic>
    </p:spTree>
    <p:extLst>
      <p:ext uri="{BB962C8B-B14F-4D97-AF65-F5344CB8AC3E}">
        <p14:creationId xmlns:p14="http://schemas.microsoft.com/office/powerpoint/2010/main" val="3275671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8328"/>
            <a:ext cx="8229600" cy="1578504"/>
          </a:xfrm>
        </p:spPr>
        <p:txBody>
          <a:bodyPr>
            <a:normAutofit/>
          </a:bodyPr>
          <a:lstStyle/>
          <a:p>
            <a:r>
              <a:rPr lang="ru-RU" sz="4000" dirty="0" smtClean="0">
                <a:solidFill>
                  <a:schemeClr val="tx1"/>
                </a:solidFill>
                <a:latin typeface="+mn-lt"/>
              </a:rPr>
              <a:t>Устойчивые локальные бренды</a:t>
            </a:r>
            <a:endParaRPr lang="ru-RU" sz="4000" dirty="0">
              <a:solidFill>
                <a:schemeClr val="tx1"/>
              </a:solidFill>
              <a:latin typeface="+mn-lt"/>
            </a:endParaRPr>
          </a:p>
        </p:txBody>
      </p:sp>
      <p:sp>
        <p:nvSpPr>
          <p:cNvPr id="3" name="TextBox 2"/>
          <p:cNvSpPr txBox="1"/>
          <p:nvPr/>
        </p:nvSpPr>
        <p:spPr>
          <a:xfrm flipH="1">
            <a:off x="1187623" y="1577114"/>
            <a:ext cx="6840760" cy="2246769"/>
          </a:xfrm>
          <a:prstGeom prst="rect">
            <a:avLst/>
          </a:prstGeom>
          <a:noFill/>
        </p:spPr>
        <p:txBody>
          <a:bodyPr wrap="square" rtlCol="0">
            <a:spAutoFit/>
          </a:bodyPr>
          <a:lstStyle/>
          <a:p>
            <a:pPr algn="just"/>
            <a:r>
              <a:rPr lang="ru-RU" sz="2000" dirty="0" smtClean="0"/>
              <a:t>Если вам необходима новая вещь, то можете приобрести её у одного из приведённых ниже брендов. Они шьют из этичных материалов и отходов производства. Создают одежды столько, сколько могут продать. Да, ценник довольно высокий, но это даёт возможность подумать, точно ли вещь вам нужна.</a:t>
            </a:r>
            <a:r>
              <a:rPr lang="en-US" sz="2000" dirty="0" smtClean="0"/>
              <a:t> </a:t>
            </a:r>
            <a:r>
              <a:rPr lang="ru-RU" sz="2000" dirty="0" smtClean="0"/>
              <a:t>Тем более, высокая цена этих вещей оправдана их качеством и долгим сроком службы</a:t>
            </a:r>
            <a:r>
              <a:rPr lang="ru-RU" sz="2000" baseline="30000" dirty="0" smtClean="0">
                <a:hlinkClick r:id="rId2" action="ppaction://hlinksldjump"/>
              </a:rPr>
              <a:t>5</a:t>
            </a:r>
            <a:r>
              <a:rPr lang="ru-RU" sz="2000" dirty="0" smtClean="0"/>
              <a:t>.</a:t>
            </a:r>
            <a:endParaRPr lang="ru-RU"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62" y="4255931"/>
            <a:ext cx="2408237" cy="226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6255" y="3573016"/>
            <a:ext cx="1914469" cy="2952328"/>
          </a:xfrm>
          <a:prstGeom prst="rect">
            <a:avLst/>
          </a:prstGeom>
        </p:spPr>
      </p:pic>
      <p:sp>
        <p:nvSpPr>
          <p:cNvPr id="5" name="Прямоугольник 4"/>
          <p:cNvSpPr/>
          <p:nvPr/>
        </p:nvSpPr>
        <p:spPr>
          <a:xfrm>
            <a:off x="8000279" y="3639217"/>
            <a:ext cx="864339" cy="369332"/>
          </a:xfrm>
          <a:prstGeom prst="rect">
            <a:avLst/>
          </a:prstGeom>
        </p:spPr>
        <p:txBody>
          <a:bodyPr wrap="none">
            <a:spAutoFit/>
          </a:bodyPr>
          <a:lstStyle/>
          <a:p>
            <a:r>
              <a:rPr lang="en-US" dirty="0" err="1"/>
              <a:t>Nnedre</a:t>
            </a:r>
            <a:endParaRPr lang="ru-RU" dirty="0"/>
          </a:p>
        </p:txBody>
      </p:sp>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4314" y="4255931"/>
            <a:ext cx="2503065" cy="2503065"/>
          </a:xfrm>
          <a:prstGeom prst="rect">
            <a:avLst/>
          </a:prstGeom>
        </p:spPr>
      </p:pic>
      <p:sp>
        <p:nvSpPr>
          <p:cNvPr id="7" name="Прямоугольник 6"/>
          <p:cNvSpPr/>
          <p:nvPr/>
        </p:nvSpPr>
        <p:spPr>
          <a:xfrm>
            <a:off x="5870787" y="4589257"/>
            <a:ext cx="1005468" cy="369332"/>
          </a:xfrm>
          <a:prstGeom prst="rect">
            <a:avLst/>
          </a:prstGeom>
        </p:spPr>
        <p:txBody>
          <a:bodyPr wrap="none">
            <a:spAutoFit/>
          </a:bodyPr>
          <a:lstStyle/>
          <a:p>
            <a:r>
              <a:rPr lang="en-US" dirty="0" err="1"/>
              <a:t>Vatnique</a:t>
            </a:r>
            <a:endParaRPr lang="ru-RU" dirty="0"/>
          </a:p>
        </p:txBody>
      </p:sp>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70595" y="4146666"/>
            <a:ext cx="2091974" cy="2200633"/>
          </a:xfrm>
          <a:prstGeom prst="rect">
            <a:avLst/>
          </a:prstGeom>
        </p:spPr>
      </p:pic>
      <p:sp>
        <p:nvSpPr>
          <p:cNvPr id="9" name="Прямоугольник 8"/>
          <p:cNvSpPr/>
          <p:nvPr/>
        </p:nvSpPr>
        <p:spPr>
          <a:xfrm>
            <a:off x="3686795" y="5908630"/>
            <a:ext cx="671979" cy="369332"/>
          </a:xfrm>
          <a:prstGeom prst="rect">
            <a:avLst/>
          </a:prstGeom>
        </p:spPr>
        <p:txBody>
          <a:bodyPr wrap="none">
            <a:spAutoFit/>
          </a:bodyPr>
          <a:lstStyle/>
          <a:p>
            <a:r>
              <a:rPr lang="en-US" dirty="0"/>
              <a:t>Rishi</a:t>
            </a:r>
            <a:endParaRPr lang="ru-RU" dirty="0"/>
          </a:p>
        </p:txBody>
      </p:sp>
      <p:sp>
        <p:nvSpPr>
          <p:cNvPr id="11" name="Прямоугольник 10"/>
          <p:cNvSpPr/>
          <p:nvPr/>
        </p:nvSpPr>
        <p:spPr>
          <a:xfrm>
            <a:off x="237102" y="6134260"/>
            <a:ext cx="646331" cy="369332"/>
          </a:xfrm>
          <a:prstGeom prst="rect">
            <a:avLst/>
          </a:prstGeom>
        </p:spPr>
        <p:txBody>
          <a:bodyPr wrap="none">
            <a:spAutoFit/>
          </a:bodyPr>
          <a:lstStyle/>
          <a:p>
            <a:r>
              <a:rPr lang="en-US" dirty="0"/>
              <a:t>SHU</a:t>
            </a:r>
            <a:endParaRPr lang="ru-RU" dirty="0"/>
          </a:p>
        </p:txBody>
      </p:sp>
    </p:spTree>
    <p:extLst>
      <p:ext uri="{BB962C8B-B14F-4D97-AF65-F5344CB8AC3E}">
        <p14:creationId xmlns:p14="http://schemas.microsoft.com/office/powerpoint/2010/main" val="2069516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smtClean="0">
                <a:solidFill>
                  <a:schemeClr val="tx1"/>
                </a:solidFill>
                <a:latin typeface="+mn-lt"/>
              </a:rPr>
              <a:t>Использованная одежда</a:t>
            </a:r>
            <a:endParaRPr lang="ru-RU" sz="4000">
              <a:solidFill>
                <a:schemeClr val="tx1"/>
              </a:solidFill>
              <a:latin typeface="+mn-lt"/>
            </a:endParaRPr>
          </a:p>
        </p:txBody>
      </p:sp>
      <p:sp>
        <p:nvSpPr>
          <p:cNvPr id="3" name="TextBox 2"/>
          <p:cNvSpPr txBox="1"/>
          <p:nvPr/>
        </p:nvSpPr>
        <p:spPr>
          <a:xfrm>
            <a:off x="755576" y="1700808"/>
            <a:ext cx="3816424" cy="4893647"/>
          </a:xfrm>
          <a:prstGeom prst="rect">
            <a:avLst/>
          </a:prstGeom>
          <a:noFill/>
        </p:spPr>
        <p:txBody>
          <a:bodyPr wrap="square" rtlCol="0">
            <a:spAutoFit/>
          </a:bodyPr>
          <a:lstStyle/>
          <a:p>
            <a:r>
              <a:rPr lang="ru-RU" sz="2400" dirty="0" smtClean="0"/>
              <a:t>Чтобы спасти вещь от попадания на свалку, можно купить её на </a:t>
            </a:r>
            <a:r>
              <a:rPr lang="ru-RU" sz="2400" dirty="0" err="1" smtClean="0"/>
              <a:t>Авито</a:t>
            </a:r>
            <a:r>
              <a:rPr lang="ru-RU" sz="2400" dirty="0" smtClean="0"/>
              <a:t> или Юле. Там люди </a:t>
            </a:r>
            <a:r>
              <a:rPr lang="ru-RU" sz="2400" dirty="0" err="1" smtClean="0"/>
              <a:t>высталяют</a:t>
            </a:r>
            <a:r>
              <a:rPr lang="ru-RU" sz="2400" dirty="0" smtClean="0"/>
              <a:t> уже ненужные им, но хорошие вещи по </a:t>
            </a:r>
            <a:r>
              <a:rPr lang="ru-RU" sz="2400" dirty="0" smtClean="0"/>
              <a:t>небольшой (</a:t>
            </a:r>
            <a:r>
              <a:rPr lang="ru-RU" sz="2400" dirty="0" smtClean="0"/>
              <a:t>зачастую) цене.</a:t>
            </a:r>
          </a:p>
          <a:p>
            <a:r>
              <a:rPr lang="ru-RU" sz="2400" dirty="0" smtClean="0"/>
              <a:t>Также </a:t>
            </a:r>
            <a:r>
              <a:rPr lang="ru-RU" sz="2400" dirty="0" smtClean="0"/>
              <a:t>за поношенной одеждой можно сходить в </a:t>
            </a:r>
            <a:r>
              <a:rPr lang="ru-RU" sz="2400" dirty="0" err="1" smtClean="0"/>
              <a:t>секонд-хэнд</a:t>
            </a:r>
            <a:r>
              <a:rPr lang="ru-RU" sz="2400" dirty="0" smtClean="0"/>
              <a:t>, которые есть и в Хабаровске: </a:t>
            </a:r>
            <a:r>
              <a:rPr lang="en-US" sz="2400" dirty="0" smtClean="0"/>
              <a:t>“</a:t>
            </a:r>
            <a:r>
              <a:rPr lang="ru-RU" sz="2400" dirty="0" smtClean="0"/>
              <a:t>Свалка</a:t>
            </a:r>
            <a:r>
              <a:rPr lang="en-US" sz="2400" dirty="0" smtClean="0"/>
              <a:t>”</a:t>
            </a:r>
            <a:r>
              <a:rPr lang="ru-RU" sz="2400" dirty="0" smtClean="0"/>
              <a:t> и </a:t>
            </a:r>
            <a:r>
              <a:rPr lang="en-US" sz="2400" dirty="0" smtClean="0"/>
              <a:t>“</a:t>
            </a:r>
            <a:r>
              <a:rPr lang="ru-RU" sz="2400" dirty="0" err="1" smtClean="0"/>
              <a:t>Мегахэнд</a:t>
            </a:r>
            <a:r>
              <a:rPr lang="en-US" sz="2400" dirty="0" smtClean="0"/>
              <a:t>”</a:t>
            </a:r>
            <a:r>
              <a:rPr lang="ru-RU" sz="2400" dirty="0" smtClean="0"/>
              <a:t>.</a:t>
            </a:r>
            <a:endParaRPr lang="ru-RU" sz="24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8746" y="5373216"/>
            <a:ext cx="3868692" cy="1093214"/>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4531" y="1700808"/>
            <a:ext cx="3322238" cy="3254490"/>
          </a:xfrm>
          <a:prstGeom prst="rect">
            <a:avLst/>
          </a:prstGeom>
        </p:spPr>
      </p:pic>
    </p:spTree>
    <p:extLst>
      <p:ext uri="{BB962C8B-B14F-4D97-AF65-F5344CB8AC3E}">
        <p14:creationId xmlns:p14="http://schemas.microsoft.com/office/powerpoint/2010/main" val="2345049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smtClean="0">
                <a:solidFill>
                  <a:schemeClr val="tx1"/>
                </a:solidFill>
                <a:latin typeface="+mn-lt"/>
              </a:rPr>
              <a:t>Что делать со старой одеждой</a:t>
            </a:r>
            <a:r>
              <a:rPr lang="en-US" sz="4000" smtClean="0">
                <a:solidFill>
                  <a:schemeClr val="tx1"/>
                </a:solidFill>
                <a:latin typeface="+mn-lt"/>
              </a:rPr>
              <a:t>?</a:t>
            </a:r>
            <a:endParaRPr lang="ru-RU" sz="4000">
              <a:solidFill>
                <a:schemeClr val="tx1"/>
              </a:solidFill>
              <a:latin typeface="+mn-lt"/>
            </a:endParaRPr>
          </a:p>
        </p:txBody>
      </p:sp>
      <p:sp>
        <p:nvSpPr>
          <p:cNvPr id="3" name="TextBox 2"/>
          <p:cNvSpPr txBox="1"/>
          <p:nvPr/>
        </p:nvSpPr>
        <p:spPr>
          <a:xfrm>
            <a:off x="683568" y="1550253"/>
            <a:ext cx="4752528" cy="4893647"/>
          </a:xfrm>
          <a:prstGeom prst="rect">
            <a:avLst/>
          </a:prstGeom>
          <a:noFill/>
        </p:spPr>
        <p:txBody>
          <a:bodyPr wrap="square" rtlCol="0">
            <a:spAutoFit/>
          </a:bodyPr>
          <a:lstStyle/>
          <a:p>
            <a:r>
              <a:rPr lang="ru-RU" sz="2400" dirty="0"/>
              <a:t>М</a:t>
            </a:r>
            <a:r>
              <a:rPr lang="ru-RU" sz="2400" dirty="0" smtClean="0"/>
              <a:t>ожно продать её на том же </a:t>
            </a:r>
            <a:r>
              <a:rPr lang="ru-RU" sz="2400" dirty="0" err="1" smtClean="0"/>
              <a:t>Авито</a:t>
            </a:r>
            <a:r>
              <a:rPr lang="ru-RU" sz="2400" dirty="0" smtClean="0"/>
              <a:t>, сдать в </a:t>
            </a:r>
            <a:r>
              <a:rPr lang="ru-RU" sz="2400" dirty="0" err="1" smtClean="0"/>
              <a:t>секонд-хэнд</a:t>
            </a:r>
            <a:r>
              <a:rPr lang="ru-RU" sz="2400" dirty="0" smtClean="0"/>
              <a:t> или благотворительный фонд, отдать родственникам или друзьям. Также можно отнести её в ателье, чтобы подшить, ушить или добавить интересные элементы (например, вышивку).</a:t>
            </a:r>
          </a:p>
          <a:p>
            <a:endParaRPr lang="ru-RU" sz="2400" dirty="0" smtClean="0"/>
          </a:p>
          <a:p>
            <a:r>
              <a:rPr lang="ru-RU" sz="2400" dirty="0" smtClean="0"/>
              <a:t>Если же вещь испортилась и не пригодна для носки, порежьте её на части и используйте в качестве тряпок.</a:t>
            </a:r>
            <a:endParaRPr lang="ru-RU" sz="24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0112" y="2708920"/>
            <a:ext cx="3346210" cy="3273921"/>
          </a:xfrm>
          <a:prstGeom prst="rect">
            <a:avLst/>
          </a:prstGeom>
        </p:spPr>
      </p:pic>
    </p:spTree>
    <p:extLst>
      <p:ext uri="{BB962C8B-B14F-4D97-AF65-F5344CB8AC3E}">
        <p14:creationId xmlns:p14="http://schemas.microsoft.com/office/powerpoint/2010/main" val="2089488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smtClean="0">
                <a:solidFill>
                  <a:schemeClr val="tx1"/>
                </a:solidFill>
                <a:latin typeface="+mn-lt"/>
              </a:rPr>
              <a:t>Заключение</a:t>
            </a:r>
            <a:endParaRPr lang="ru-RU" sz="4000">
              <a:solidFill>
                <a:schemeClr val="tx1"/>
              </a:solidFill>
              <a:latin typeface="+mn-lt"/>
            </a:endParaRPr>
          </a:p>
        </p:txBody>
      </p:sp>
      <p:sp>
        <p:nvSpPr>
          <p:cNvPr id="4" name="TextBox 3"/>
          <p:cNvSpPr txBox="1"/>
          <p:nvPr/>
        </p:nvSpPr>
        <p:spPr>
          <a:xfrm>
            <a:off x="1043608" y="1628800"/>
            <a:ext cx="7344816" cy="4524315"/>
          </a:xfrm>
          <a:prstGeom prst="rect">
            <a:avLst/>
          </a:prstGeom>
          <a:noFill/>
        </p:spPr>
        <p:txBody>
          <a:bodyPr wrap="square" rtlCol="0">
            <a:spAutoFit/>
          </a:bodyPr>
          <a:lstStyle/>
          <a:p>
            <a:pPr algn="just"/>
            <a:r>
              <a:rPr lang="ru-RU" sz="2400" dirty="0" smtClean="0"/>
              <a:t>Импульсивные покупки в настоящее время характерны для многих. Но, узнав о жестокости и </a:t>
            </a:r>
            <a:r>
              <a:rPr lang="ru-RU" sz="2400" dirty="0" err="1" smtClean="0"/>
              <a:t>неэкологичности</a:t>
            </a:r>
            <a:r>
              <a:rPr lang="ru-RU" sz="2400" dirty="0" smtClean="0"/>
              <a:t> дешёвой модной одежды (с рынка или онлайн-магазина в том числе), у кого-то, возможно, появилась мысль покончить со своим </a:t>
            </a:r>
            <a:r>
              <a:rPr lang="ru-RU" sz="2400" dirty="0" err="1" smtClean="0"/>
              <a:t>шопоголизмом</a:t>
            </a:r>
            <a:r>
              <a:rPr lang="ru-RU" sz="2400" dirty="0" smtClean="0"/>
              <a:t>. Для развития этой мысли задам соответствующие вопросы:</a:t>
            </a:r>
          </a:p>
          <a:p>
            <a:pPr algn="just"/>
            <a:r>
              <a:rPr lang="ru-RU" sz="2400" dirty="0" smtClean="0"/>
              <a:t>Вся ли ваша одежда вам нужна</a:t>
            </a:r>
            <a:r>
              <a:rPr lang="en-US" sz="2400" dirty="0" smtClean="0"/>
              <a:t>?</a:t>
            </a:r>
            <a:r>
              <a:rPr lang="ru-RU" sz="2400" dirty="0" smtClean="0"/>
              <a:t> </a:t>
            </a:r>
          </a:p>
          <a:p>
            <a:pPr algn="just"/>
            <a:r>
              <a:rPr lang="ru-RU" sz="2400" dirty="0" smtClean="0"/>
              <a:t>Каждая ли вещь выполняет свою функцию</a:t>
            </a:r>
            <a:r>
              <a:rPr lang="en-US" sz="2400" dirty="0" smtClean="0"/>
              <a:t>?</a:t>
            </a:r>
          </a:p>
          <a:p>
            <a:pPr algn="just"/>
            <a:r>
              <a:rPr lang="ru-RU" sz="2400" dirty="0" smtClean="0"/>
              <a:t>Если вы задумывались о ближайшей покупке новой одежды, правда ли вы в ней нуждаетесь, или это просто эстетическая прихоть</a:t>
            </a:r>
            <a:r>
              <a:rPr lang="en-US" sz="2400" dirty="0" smtClean="0"/>
              <a:t>?</a:t>
            </a:r>
            <a:endParaRPr lang="ru-RU" sz="2400" dirty="0"/>
          </a:p>
        </p:txBody>
      </p:sp>
    </p:spTree>
    <p:extLst>
      <p:ext uri="{BB962C8B-B14F-4D97-AF65-F5344CB8AC3E}">
        <p14:creationId xmlns:p14="http://schemas.microsoft.com/office/powerpoint/2010/main" val="3674565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smtClean="0">
                <a:solidFill>
                  <a:schemeClr val="tx1"/>
                </a:solidFill>
                <a:latin typeface="+mn-lt"/>
              </a:rPr>
              <a:t>Список интернет-ресурсов</a:t>
            </a:r>
            <a:endParaRPr lang="ru-RU" sz="4000">
              <a:solidFill>
                <a:schemeClr val="tx1"/>
              </a:solidFill>
              <a:latin typeface="+mn-lt"/>
            </a:endParaRPr>
          </a:p>
        </p:txBody>
      </p:sp>
      <p:sp>
        <p:nvSpPr>
          <p:cNvPr id="3" name="TextBox 2"/>
          <p:cNvSpPr txBox="1"/>
          <p:nvPr/>
        </p:nvSpPr>
        <p:spPr>
          <a:xfrm>
            <a:off x="1043608" y="1757864"/>
            <a:ext cx="7056784" cy="4893647"/>
          </a:xfrm>
          <a:prstGeom prst="rect">
            <a:avLst/>
          </a:prstGeom>
          <a:noFill/>
        </p:spPr>
        <p:txBody>
          <a:bodyPr wrap="square" rtlCol="0">
            <a:spAutoFit/>
          </a:bodyPr>
          <a:lstStyle/>
          <a:p>
            <a:pPr marL="457200" indent="-457200">
              <a:buAutoNum type="arabicPeriod"/>
            </a:pPr>
            <a:r>
              <a:rPr lang="en-US" sz="2400" smtClean="0">
                <a:hlinkClick r:id="rId2"/>
              </a:rPr>
              <a:t>https://fashionstudies-ru.turbopages.com/fastfashionstudies.ru/s/fast-fashion-chto-eto-takoe/</a:t>
            </a:r>
            <a:endParaRPr lang="en-US" sz="2400"/>
          </a:p>
          <a:p>
            <a:pPr marL="457200" indent="-457200">
              <a:buAutoNum type="arabicPeriod"/>
            </a:pPr>
            <a:r>
              <a:rPr lang="en-US" sz="2400" smtClean="0">
                <a:hlinkClick r:id="rId3"/>
              </a:rPr>
              <a:t>https://beelady.ru/moda/pravda-o-bystrojj-mode-fastfashion.html</a:t>
            </a:r>
            <a:endParaRPr lang="en-US" smtClean="0"/>
          </a:p>
          <a:p>
            <a:pPr marL="457200" indent="-457200">
              <a:buAutoNum type="arabicPeriod"/>
            </a:pPr>
            <a:r>
              <a:rPr lang="en-US" sz="2400" smtClean="0">
                <a:hlinkClick r:id="rId4"/>
              </a:rPr>
              <a:t>https://greenwire-russia.greenpeace.org/post/fast-fashion-i-ecologiya</a:t>
            </a:r>
            <a:endParaRPr lang="en-US" sz="2400" smtClean="0"/>
          </a:p>
          <a:p>
            <a:pPr marL="457200" indent="-457200">
              <a:buAutoNum type="arabicPeriod"/>
            </a:pPr>
            <a:r>
              <a:rPr lang="en-US" sz="2400" smtClean="0">
                <a:hlinkClick r:id="rId5"/>
              </a:rPr>
              <a:t>https://mcmag.ru/pochemu-zavody-ispolzuyut-rabskij-trud/</a:t>
            </a:r>
            <a:endParaRPr lang="ru-RU" sz="2400" smtClean="0"/>
          </a:p>
          <a:p>
            <a:pPr marL="457200" indent="-457200">
              <a:buAutoNum type="arabicPeriod"/>
            </a:pPr>
            <a:r>
              <a:rPr lang="en-US" sz="2400" smtClean="0">
                <a:hlinkClick r:id="rId6"/>
              </a:rPr>
              <a:t>https://beinopen.ru/special/eco_13-russian-brands</a:t>
            </a:r>
            <a:endParaRPr lang="en-US" sz="2400" smtClean="0"/>
          </a:p>
          <a:p>
            <a:pPr marL="457200" indent="-457200">
              <a:buAutoNum type="arabicPeriod"/>
            </a:pPr>
            <a:r>
              <a:rPr lang="en-US" sz="2400" smtClean="0">
                <a:hlinkClick r:id="rId7"/>
              </a:rPr>
              <a:t>https://ru.m.wikipedia.org/wiki/</a:t>
            </a:r>
            <a:r>
              <a:rPr lang="ru-RU" sz="2400" smtClean="0">
                <a:hlinkClick r:id="rId7"/>
              </a:rPr>
              <a:t>устойчивая_мода</a:t>
            </a:r>
            <a:endParaRPr lang="ru-RU" sz="2400" smtClean="0"/>
          </a:p>
          <a:p>
            <a:pPr marL="457200" indent="-457200">
              <a:buAutoNum type="arabicPeriod"/>
            </a:pPr>
            <a:endParaRPr lang="en-US" sz="2400" smtClean="0"/>
          </a:p>
          <a:p>
            <a:pPr marL="457200" indent="-457200">
              <a:buAutoNum type="arabicPeriod"/>
            </a:pPr>
            <a:endParaRPr lang="en-US" sz="2400" smtClean="0"/>
          </a:p>
        </p:txBody>
      </p:sp>
    </p:spTree>
    <p:extLst>
      <p:ext uri="{BB962C8B-B14F-4D97-AF65-F5344CB8AC3E}">
        <p14:creationId xmlns:p14="http://schemas.microsoft.com/office/powerpoint/2010/main" val="3570330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1340768"/>
            <a:ext cx="5472608" cy="2677656"/>
          </a:xfrm>
          <a:prstGeom prst="rect">
            <a:avLst/>
          </a:prstGeom>
          <a:noFill/>
        </p:spPr>
        <p:txBody>
          <a:bodyPr wrap="square" rtlCol="0">
            <a:spAutoFit/>
          </a:bodyPr>
          <a:lstStyle/>
          <a:p>
            <a:r>
              <a:rPr lang="ru-RU" sz="2400" dirty="0" smtClean="0"/>
              <a:t>Контактные данные</a:t>
            </a:r>
            <a:r>
              <a:rPr lang="en-US" sz="2400" dirty="0" smtClean="0"/>
              <a:t>:</a:t>
            </a:r>
          </a:p>
          <a:p>
            <a:r>
              <a:rPr lang="ru-RU" sz="2400" dirty="0" smtClean="0"/>
              <a:t> Ильина София </a:t>
            </a:r>
          </a:p>
          <a:p>
            <a:endParaRPr lang="en-US" sz="2400" dirty="0"/>
          </a:p>
          <a:p>
            <a:r>
              <a:rPr lang="en-US" sz="2400" dirty="0" smtClean="0"/>
              <a:t>8 (4212) 22-04-68</a:t>
            </a:r>
          </a:p>
          <a:p>
            <a:r>
              <a:rPr lang="en-US" sz="2400" dirty="0" smtClean="0"/>
              <a:t>8 (4212) 36-38-08</a:t>
            </a:r>
          </a:p>
          <a:p>
            <a:r>
              <a:rPr lang="en-US" sz="2400" dirty="0" smtClean="0">
                <a:hlinkClick r:id="rId2"/>
              </a:rPr>
              <a:t>hkotso@edu.27.ru</a:t>
            </a:r>
            <a:endParaRPr lang="en-US" sz="2400" dirty="0" smtClean="0"/>
          </a:p>
          <a:p>
            <a:endParaRPr lang="ru-RU" sz="2400" dirty="0"/>
          </a:p>
        </p:txBody>
      </p:sp>
    </p:spTree>
    <p:extLst>
      <p:ext uri="{BB962C8B-B14F-4D97-AF65-F5344CB8AC3E}">
        <p14:creationId xmlns:p14="http://schemas.microsoft.com/office/powerpoint/2010/main" val="28540324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5940152" y="8397552"/>
            <a:ext cx="7408333" cy="1893346"/>
          </a:xfrm>
        </p:spPr>
        <p:txBody>
          <a:bodyPr/>
          <a:lstStyle/>
          <a:p>
            <a:endParaRPr lang="ru-RU"/>
          </a:p>
        </p:txBody>
      </p:sp>
      <p:sp>
        <p:nvSpPr>
          <p:cNvPr id="3" name="Заголовок 2"/>
          <p:cNvSpPr>
            <a:spLocks noGrp="1"/>
          </p:cNvSpPr>
          <p:nvPr>
            <p:ph type="title"/>
          </p:nvPr>
        </p:nvSpPr>
        <p:spPr>
          <a:xfrm>
            <a:off x="467544" y="7389440"/>
            <a:ext cx="8229600" cy="576064"/>
          </a:xfrm>
        </p:spPr>
        <p:txBody>
          <a:bodyPr>
            <a:normAutofit fontScale="90000"/>
          </a:bodyPr>
          <a:lstStyle/>
          <a:p>
            <a:endParaRPr lang="ru-RU">
              <a:latin typeface="+mn-lt"/>
            </a:endParaRPr>
          </a:p>
        </p:txBody>
      </p:sp>
      <p:sp>
        <p:nvSpPr>
          <p:cNvPr id="5" name="TextBox 4"/>
          <p:cNvSpPr txBox="1"/>
          <p:nvPr/>
        </p:nvSpPr>
        <p:spPr>
          <a:xfrm>
            <a:off x="683568" y="908720"/>
            <a:ext cx="8280920" cy="4154984"/>
          </a:xfrm>
          <a:prstGeom prst="rect">
            <a:avLst/>
          </a:prstGeom>
          <a:noFill/>
        </p:spPr>
        <p:txBody>
          <a:bodyPr wrap="square" rtlCol="0">
            <a:spAutoFit/>
          </a:bodyPr>
          <a:lstStyle/>
          <a:p>
            <a:r>
              <a:rPr lang="ru-RU" sz="2400" dirty="0" smtClean="0"/>
              <a:t>Цель: рассказать о влиянии быстрой моды на природу и жизнь людей, а также о брендах, её представляющих; предложить варианты гардероба без вреда.</a:t>
            </a:r>
          </a:p>
          <a:p>
            <a:endParaRPr lang="ru-RU" sz="2400" dirty="0" smtClean="0"/>
          </a:p>
          <a:p>
            <a:endParaRPr lang="ru-RU" sz="2400" dirty="0"/>
          </a:p>
          <a:p>
            <a:r>
              <a:rPr lang="ru-RU" sz="2400" dirty="0" smtClean="0"/>
              <a:t>Задачи:</a:t>
            </a:r>
          </a:p>
          <a:p>
            <a:pPr marL="457200" indent="-457200">
              <a:buAutoNum type="arabicPeriod"/>
            </a:pPr>
            <a:r>
              <a:rPr lang="ru-RU" sz="2400" dirty="0" smtClean="0"/>
              <a:t>Рассказать </a:t>
            </a:r>
            <a:r>
              <a:rPr lang="ru-RU" sz="2400" dirty="0" smtClean="0"/>
              <a:t>об истории её возникновения</a:t>
            </a:r>
          </a:p>
          <a:p>
            <a:pPr marL="457200" indent="-457200">
              <a:buAutoNum type="arabicPeriod"/>
            </a:pPr>
            <a:r>
              <a:rPr lang="ru-RU" sz="2400" dirty="0" smtClean="0"/>
              <a:t>Рассказать про её экологический след</a:t>
            </a:r>
          </a:p>
          <a:p>
            <a:pPr marL="457200" indent="-457200">
              <a:buAutoNum type="arabicPeriod"/>
            </a:pPr>
            <a:r>
              <a:rPr lang="ru-RU" sz="2400" dirty="0" smtClean="0"/>
              <a:t>Перечислить </a:t>
            </a:r>
            <a:r>
              <a:rPr lang="ru-RU" sz="2400" dirty="0" smtClean="0"/>
              <a:t>бренды, представляющие быструю моду</a:t>
            </a:r>
          </a:p>
          <a:p>
            <a:pPr marL="457200" indent="-457200">
              <a:buAutoNum type="arabicPeriod"/>
            </a:pPr>
            <a:r>
              <a:rPr lang="ru-RU" sz="2400" dirty="0" smtClean="0"/>
              <a:t>Внести определение устойчивой </a:t>
            </a:r>
            <a:r>
              <a:rPr lang="ru-RU" sz="2400" dirty="0" smtClean="0"/>
              <a:t>моды и предложить варианты</a:t>
            </a:r>
            <a:endParaRPr lang="ru-RU" sz="2400" dirty="0"/>
          </a:p>
        </p:txBody>
      </p:sp>
    </p:spTree>
    <p:extLst>
      <p:ext uri="{BB962C8B-B14F-4D97-AF65-F5344CB8AC3E}">
        <p14:creationId xmlns:p14="http://schemas.microsoft.com/office/powerpoint/2010/main" val="1856345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smtClean="0">
                <a:solidFill>
                  <a:schemeClr val="tx1"/>
                </a:solidFill>
                <a:latin typeface="+mn-lt"/>
              </a:rPr>
              <a:t>Что такое </a:t>
            </a:r>
            <a:r>
              <a:rPr lang="en-US" sz="4000" dirty="0" smtClean="0">
                <a:solidFill>
                  <a:schemeClr val="tx1"/>
                </a:solidFill>
                <a:latin typeface="+mn-lt"/>
              </a:rPr>
              <a:t>“</a:t>
            </a:r>
            <a:r>
              <a:rPr lang="ru-RU" sz="4000" dirty="0" smtClean="0">
                <a:solidFill>
                  <a:schemeClr val="tx1"/>
                </a:solidFill>
                <a:latin typeface="+mn-lt"/>
              </a:rPr>
              <a:t>быстрая мода</a:t>
            </a:r>
            <a:r>
              <a:rPr lang="en-US" sz="4000" dirty="0" smtClean="0">
                <a:solidFill>
                  <a:schemeClr val="tx1"/>
                </a:solidFill>
                <a:latin typeface="+mn-lt"/>
              </a:rPr>
              <a:t>”</a:t>
            </a:r>
            <a:r>
              <a:rPr lang="ru-RU" sz="4000" dirty="0">
                <a:solidFill>
                  <a:schemeClr val="tx1"/>
                </a:solidFill>
                <a:latin typeface="+mn-lt"/>
              </a:rPr>
              <a:t>?</a:t>
            </a:r>
          </a:p>
        </p:txBody>
      </p:sp>
      <p:sp>
        <p:nvSpPr>
          <p:cNvPr id="3" name="TextBox 2"/>
          <p:cNvSpPr txBox="1"/>
          <p:nvPr/>
        </p:nvSpPr>
        <p:spPr>
          <a:xfrm>
            <a:off x="805003" y="1772816"/>
            <a:ext cx="5256584" cy="4893647"/>
          </a:xfrm>
          <a:prstGeom prst="rect">
            <a:avLst/>
          </a:prstGeom>
          <a:noFill/>
        </p:spPr>
        <p:txBody>
          <a:bodyPr wrap="square" rtlCol="0">
            <a:spAutoFit/>
          </a:bodyPr>
          <a:lstStyle/>
          <a:p>
            <a:r>
              <a:rPr lang="ru-RU" sz="2400" dirty="0" smtClean="0"/>
              <a:t>Быстрая мода – метод дизайна, производства и маркетинга, ориентированный на быстрое производство больших объёмов одежды, обуви и аксессуаров по низкой цене</a:t>
            </a:r>
            <a:r>
              <a:rPr lang="ru-RU" sz="2400" baseline="30000" dirty="0" smtClean="0">
                <a:hlinkClick r:id="rId2" action="ppaction://hlinksldjump"/>
              </a:rPr>
              <a:t>1</a:t>
            </a:r>
            <a:r>
              <a:rPr lang="ru-RU" sz="2400" dirty="0" smtClean="0"/>
              <a:t>.</a:t>
            </a:r>
          </a:p>
          <a:p>
            <a:endParaRPr lang="ru-RU" sz="2400" dirty="0"/>
          </a:p>
          <a:p>
            <a:r>
              <a:rPr lang="ru-RU" sz="2400" dirty="0" smtClean="0"/>
              <a:t>Этот метод используется для того, чтобы на постоянной основе появлялись покупатели, которые получают недорогую одежду, а производители получали больше прибыли.</a:t>
            </a:r>
            <a:endParaRPr lang="ru-RU" sz="2400" dirty="0"/>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1587" y="2780928"/>
            <a:ext cx="2818247" cy="3865146"/>
          </a:xfrm>
          <a:prstGeom prst="rect">
            <a:avLst/>
          </a:prstGeom>
        </p:spPr>
      </p:pic>
    </p:spTree>
    <p:extLst>
      <p:ext uri="{BB962C8B-B14F-4D97-AF65-F5344CB8AC3E}">
        <p14:creationId xmlns:p14="http://schemas.microsoft.com/office/powerpoint/2010/main" val="1461334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smtClean="0">
                <a:solidFill>
                  <a:schemeClr val="tx1"/>
                </a:solidFill>
                <a:latin typeface="+mn-lt"/>
              </a:rPr>
              <a:t>История возникновения</a:t>
            </a:r>
            <a:endParaRPr lang="ru-RU" sz="4000">
              <a:solidFill>
                <a:schemeClr val="tx1"/>
              </a:solidFill>
              <a:latin typeface="+mn-lt"/>
            </a:endParaRPr>
          </a:p>
        </p:txBody>
      </p:sp>
      <p:sp>
        <p:nvSpPr>
          <p:cNvPr id="4" name="TextBox 3"/>
          <p:cNvSpPr txBox="1"/>
          <p:nvPr/>
        </p:nvSpPr>
        <p:spPr>
          <a:xfrm>
            <a:off x="752964" y="1556792"/>
            <a:ext cx="4179076" cy="6001643"/>
          </a:xfrm>
          <a:prstGeom prst="rect">
            <a:avLst/>
          </a:prstGeom>
          <a:noFill/>
        </p:spPr>
        <p:txBody>
          <a:bodyPr wrap="square" rtlCol="0">
            <a:spAutoFit/>
          </a:bodyPr>
          <a:lstStyle/>
          <a:p>
            <a:r>
              <a:rPr lang="ru-RU" sz="2400" smtClean="0"/>
              <a:t>Раньше богатые заказывали одежду у портного, который шил под них и получал справедливую оплату. Бедные же шили сами, а в роскошных вещах не нуждались.</a:t>
            </a:r>
          </a:p>
          <a:p>
            <a:endParaRPr lang="ru-RU" sz="2400"/>
          </a:p>
          <a:p>
            <a:r>
              <a:rPr lang="ru-RU" sz="2400" smtClean="0"/>
              <a:t>Однако в начале ХХ века стало больше обычных рабочих, которые нуждались в чём-то новом и практичном. Поэтому потребовалось ускорить процесс пошива одежды для всех. </a:t>
            </a:r>
          </a:p>
          <a:p>
            <a:endParaRPr lang="ru-RU" sz="2400"/>
          </a:p>
          <a:p>
            <a:endParaRPr lang="ru-RU" sz="240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2957" y="2567636"/>
            <a:ext cx="3888432" cy="4104456"/>
          </a:xfrm>
          <a:prstGeom prst="rect">
            <a:avLst/>
          </a:prstGeom>
        </p:spPr>
      </p:pic>
    </p:spTree>
    <p:extLst>
      <p:ext uri="{BB962C8B-B14F-4D97-AF65-F5344CB8AC3E}">
        <p14:creationId xmlns:p14="http://schemas.microsoft.com/office/powerpoint/2010/main" val="3143420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2040" y="2852936"/>
            <a:ext cx="3995936" cy="3600400"/>
          </a:xfrm>
          <a:prstGeom prst="rect">
            <a:avLst/>
          </a:prstGeom>
        </p:spPr>
      </p:pic>
      <p:sp>
        <p:nvSpPr>
          <p:cNvPr id="3" name="TextBox 2"/>
          <p:cNvSpPr txBox="1"/>
          <p:nvPr/>
        </p:nvSpPr>
        <p:spPr>
          <a:xfrm>
            <a:off x="755576" y="548680"/>
            <a:ext cx="7704856" cy="1938992"/>
          </a:xfrm>
          <a:prstGeom prst="rect">
            <a:avLst/>
          </a:prstGeom>
          <a:noFill/>
        </p:spPr>
        <p:txBody>
          <a:bodyPr wrap="square" rtlCol="0">
            <a:spAutoFit/>
          </a:bodyPr>
          <a:lstStyle/>
          <a:p>
            <a:r>
              <a:rPr lang="ru-RU" sz="2400" smtClean="0"/>
              <a:t>Первая, кто придумала ускорить </a:t>
            </a:r>
            <a:r>
              <a:rPr lang="ru-RU" sz="2400"/>
              <a:t>п</a:t>
            </a:r>
            <a:r>
              <a:rPr lang="ru-RU" sz="2400" smtClean="0"/>
              <a:t>роцесс создания красивых и функциональных вещей, была Коко Шанель. Она предложила шить одну и ту же модель одежды сразу в нескольких размерах. Коллекция </a:t>
            </a:r>
            <a:r>
              <a:rPr lang="en-US" sz="2400" smtClean="0"/>
              <a:t>“</a:t>
            </a:r>
            <a:r>
              <a:rPr lang="en-US" sz="2400" err="1" smtClean="0"/>
              <a:t>Pret</a:t>
            </a:r>
            <a:r>
              <a:rPr lang="en-US" sz="2400" smtClean="0"/>
              <a:t>-a-</a:t>
            </a:r>
            <a:r>
              <a:rPr lang="en-US" sz="2400" err="1" smtClean="0"/>
              <a:t>porte</a:t>
            </a:r>
            <a:r>
              <a:rPr lang="en-US" sz="2400" smtClean="0"/>
              <a:t>”  </a:t>
            </a:r>
            <a:r>
              <a:rPr lang="ru-RU" sz="2400" smtClean="0"/>
              <a:t>перечеркнула актуальность индивидуального пошива.</a:t>
            </a:r>
            <a:endParaRPr lang="ru-RU" sz="2400"/>
          </a:p>
        </p:txBody>
      </p:sp>
      <p:sp>
        <p:nvSpPr>
          <p:cNvPr id="4" name="TextBox 3"/>
          <p:cNvSpPr txBox="1"/>
          <p:nvPr/>
        </p:nvSpPr>
        <p:spPr>
          <a:xfrm>
            <a:off x="791580" y="2487672"/>
            <a:ext cx="3924436" cy="4154984"/>
          </a:xfrm>
          <a:prstGeom prst="rect">
            <a:avLst/>
          </a:prstGeom>
          <a:noFill/>
        </p:spPr>
        <p:txBody>
          <a:bodyPr wrap="square" rtlCol="0">
            <a:spAutoFit/>
          </a:bodyPr>
          <a:lstStyle/>
          <a:p>
            <a:r>
              <a:rPr lang="ru-RU" sz="2400" smtClean="0"/>
              <a:t>Но в начале ХХ века люди меняли гардероб максимум два раза в год, по количеству коллекций. Несмотря на это, модельеры со временем разбили два сезона смены одежд</a:t>
            </a:r>
            <a:r>
              <a:rPr lang="ru-RU" sz="2400"/>
              <a:t>ы</a:t>
            </a:r>
            <a:r>
              <a:rPr lang="ru-RU" sz="2400" smtClean="0"/>
              <a:t> на 52.</a:t>
            </a:r>
          </a:p>
          <a:p>
            <a:r>
              <a:rPr lang="ru-RU" sz="2400" smtClean="0"/>
              <a:t>Таким образом, сейчас новые коллекции появляются 52 раза в год, соблазняя покупателей</a:t>
            </a:r>
            <a:r>
              <a:rPr lang="ru-RU" sz="2400" baseline="30000" smtClean="0">
                <a:hlinkClick r:id="rId3" action="ppaction://hlinksldjump"/>
              </a:rPr>
              <a:t>2</a:t>
            </a:r>
            <a:r>
              <a:rPr lang="ru-RU" sz="2400" smtClean="0"/>
              <a:t>.</a:t>
            </a:r>
            <a:endParaRPr lang="ru-RU" sz="2400"/>
          </a:p>
        </p:txBody>
      </p:sp>
    </p:spTree>
    <p:extLst>
      <p:ext uri="{BB962C8B-B14F-4D97-AF65-F5344CB8AC3E}">
        <p14:creationId xmlns:p14="http://schemas.microsoft.com/office/powerpoint/2010/main" val="3068233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smtClean="0">
                <a:solidFill>
                  <a:schemeClr val="tx1"/>
                </a:solidFill>
                <a:latin typeface="+mn-lt"/>
              </a:rPr>
              <a:t>Загрязнение природы</a:t>
            </a:r>
            <a:endParaRPr lang="ru-RU" sz="4000">
              <a:solidFill>
                <a:schemeClr val="tx1"/>
              </a:solidFill>
              <a:latin typeface="+mn-lt"/>
            </a:endParaRPr>
          </a:p>
        </p:txBody>
      </p:sp>
      <p:sp>
        <p:nvSpPr>
          <p:cNvPr id="4" name="TextBox 3"/>
          <p:cNvSpPr txBox="1"/>
          <p:nvPr/>
        </p:nvSpPr>
        <p:spPr>
          <a:xfrm>
            <a:off x="4788024" y="1556792"/>
            <a:ext cx="3816424" cy="4524315"/>
          </a:xfrm>
          <a:prstGeom prst="rect">
            <a:avLst/>
          </a:prstGeom>
          <a:noFill/>
        </p:spPr>
        <p:txBody>
          <a:bodyPr wrap="square" rtlCol="0">
            <a:spAutoFit/>
          </a:bodyPr>
          <a:lstStyle/>
          <a:p>
            <a:r>
              <a:rPr lang="ru-RU" sz="2400" dirty="0" smtClean="0"/>
              <a:t>Для производства дешёвой одежды используются  некачественные ткани.</a:t>
            </a:r>
          </a:p>
          <a:p>
            <a:endParaRPr lang="ru-RU" sz="2400" dirty="0" smtClean="0"/>
          </a:p>
          <a:p>
            <a:r>
              <a:rPr lang="ru-RU" sz="2400" dirty="0" smtClean="0"/>
              <a:t>Синтетика (акрил, полиэстер) делается из нефтепродуктов и, попадая в окружающую среду, разлагается на </a:t>
            </a:r>
            <a:r>
              <a:rPr lang="ru-RU" sz="2400" dirty="0" err="1" smtClean="0"/>
              <a:t>микропластик</a:t>
            </a:r>
            <a:r>
              <a:rPr lang="ru-RU" sz="2400" dirty="0" smtClean="0"/>
              <a:t>. Он же попадает в почву, океан, кровь животных</a:t>
            </a:r>
            <a:r>
              <a:rPr lang="ru-RU" sz="2400" baseline="30000" dirty="0" smtClean="0">
                <a:hlinkClick r:id="rId2" action="ppaction://hlinksldjump"/>
              </a:rPr>
              <a:t>2</a:t>
            </a:r>
            <a:r>
              <a:rPr lang="ru-RU" sz="2400" dirty="0" smtClean="0"/>
              <a:t>.</a:t>
            </a:r>
            <a:endParaRPr lang="ru-RU" sz="2400"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988841"/>
            <a:ext cx="4248472" cy="4248472"/>
          </a:xfrm>
          <a:prstGeom prst="rect">
            <a:avLst/>
          </a:prstGeom>
        </p:spPr>
      </p:pic>
    </p:spTree>
    <p:extLst>
      <p:ext uri="{BB962C8B-B14F-4D97-AF65-F5344CB8AC3E}">
        <p14:creationId xmlns:p14="http://schemas.microsoft.com/office/powerpoint/2010/main" val="4030225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80728"/>
            <a:ext cx="4752528" cy="5632311"/>
          </a:xfrm>
          <a:prstGeom prst="rect">
            <a:avLst/>
          </a:prstGeom>
          <a:noFill/>
        </p:spPr>
        <p:txBody>
          <a:bodyPr wrap="square" rtlCol="0">
            <a:spAutoFit/>
          </a:bodyPr>
          <a:lstStyle/>
          <a:p>
            <a:r>
              <a:rPr lang="ru-RU" sz="2400" dirty="0" smtClean="0"/>
              <a:t>Также дешёвым материалом является обычный (неорганический) хлопок. Хлопковая одежда требует огромных объёмов воды. Например, для производства одной хлопковой футболки нужно 2720 литров воды</a:t>
            </a:r>
            <a:r>
              <a:rPr lang="ru-RU" sz="2400" baseline="30000" dirty="0" smtClean="0">
                <a:hlinkClick r:id="rId2" action="ppaction://hlinksldjump"/>
              </a:rPr>
              <a:t>1</a:t>
            </a:r>
            <a:r>
              <a:rPr lang="ru-RU" sz="2400" dirty="0" smtClean="0"/>
              <a:t>. </a:t>
            </a:r>
          </a:p>
          <a:p>
            <a:endParaRPr lang="ru-RU" sz="2400" dirty="0"/>
          </a:p>
          <a:p>
            <a:r>
              <a:rPr lang="ru-RU" sz="2400" dirty="0" smtClean="0"/>
              <a:t>Кроме того, дешёвая одежда покрашена некачественными красителями (</a:t>
            </a:r>
            <a:r>
              <a:rPr lang="ru-RU" sz="2400" dirty="0" err="1" smtClean="0"/>
              <a:t>хлоридо</a:t>
            </a:r>
            <a:r>
              <a:rPr lang="ru-RU" sz="2400" dirty="0" smtClean="0"/>
              <a:t>- и </a:t>
            </a:r>
            <a:r>
              <a:rPr lang="ru-RU" sz="2400" dirty="0" err="1" smtClean="0"/>
              <a:t>сульфато</a:t>
            </a:r>
            <a:r>
              <a:rPr lang="ru-RU" sz="2400" dirty="0" smtClean="0"/>
              <a:t>-натриевые соли, сернистые красители), которые наносят вред почве</a:t>
            </a:r>
            <a:r>
              <a:rPr lang="ru-RU" sz="2400" baseline="30000" dirty="0" smtClean="0">
                <a:hlinkClick r:id="rId2" action="ppaction://hlinksldjump"/>
              </a:rPr>
              <a:t>2</a:t>
            </a:r>
            <a:r>
              <a:rPr lang="ru-RU" sz="2400" dirty="0" smtClean="0"/>
              <a:t>.</a:t>
            </a:r>
            <a:endParaRPr lang="ru-RU" sz="2400" dirty="0"/>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1700808"/>
            <a:ext cx="3685416" cy="4674673"/>
          </a:xfrm>
          <a:prstGeom prst="rect">
            <a:avLst/>
          </a:prstGeom>
        </p:spPr>
      </p:pic>
    </p:spTree>
    <p:extLst>
      <p:ext uri="{BB962C8B-B14F-4D97-AF65-F5344CB8AC3E}">
        <p14:creationId xmlns:p14="http://schemas.microsoft.com/office/powerpoint/2010/main" val="227022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8918" y="620688"/>
            <a:ext cx="7831513" cy="3046988"/>
          </a:xfrm>
          <a:prstGeom prst="rect">
            <a:avLst/>
          </a:prstGeom>
          <a:noFill/>
        </p:spPr>
        <p:txBody>
          <a:bodyPr wrap="square" rtlCol="0">
            <a:spAutoFit/>
          </a:bodyPr>
          <a:lstStyle/>
          <a:p>
            <a:pPr algn="just"/>
            <a:r>
              <a:rPr lang="ru-RU" sz="2400" dirty="0" smtClean="0"/>
              <a:t>Быстрая смена моды и появление всё большего количества моделей провоцирует лишнее производство. Также это заставляет людей покупать новую, ненужную одежду, выбрасывая старую. Таким образом, быстрая мода является одним из главнейших виновников глобального потепления (ежегодно индустрия производит 1,2 </a:t>
            </a:r>
            <a:r>
              <a:rPr lang="ru-RU" sz="2400" dirty="0" err="1" smtClean="0"/>
              <a:t>милиарда</a:t>
            </a:r>
            <a:r>
              <a:rPr lang="ru-RU" sz="2400" dirty="0" smtClean="0"/>
              <a:t> парниковых газов), загрязнения пластиком и деградации почв</a:t>
            </a:r>
            <a:r>
              <a:rPr lang="ru-RU" sz="2400" baseline="30000" dirty="0" smtClean="0">
                <a:hlinkClick r:id="rId2" action="ppaction://hlinksldjump"/>
              </a:rPr>
              <a:t>3</a:t>
            </a:r>
            <a:r>
              <a:rPr lang="ru-RU" sz="2400" dirty="0" smtClean="0"/>
              <a:t>.</a:t>
            </a:r>
            <a:endParaRPr lang="ru-RU" sz="2400" dirty="0"/>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918" y="3861048"/>
            <a:ext cx="3657600" cy="2438400"/>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8441" y="3861048"/>
            <a:ext cx="4068015" cy="2438399"/>
          </a:xfrm>
          <a:prstGeom prst="rect">
            <a:avLst/>
          </a:prstGeom>
        </p:spPr>
      </p:pic>
    </p:spTree>
    <p:extLst>
      <p:ext uri="{BB962C8B-B14F-4D97-AF65-F5344CB8AC3E}">
        <p14:creationId xmlns:p14="http://schemas.microsoft.com/office/powerpoint/2010/main" val="4002392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smtClean="0">
                <a:solidFill>
                  <a:schemeClr val="tx1"/>
                </a:solidFill>
                <a:latin typeface="+mn-lt"/>
              </a:rPr>
              <a:t>Бренды быстрой моды</a:t>
            </a:r>
            <a:endParaRPr lang="ru-RU" sz="4000">
              <a:solidFill>
                <a:schemeClr val="tx1"/>
              </a:solidFill>
              <a:latin typeface="+mn-lt"/>
            </a:endParaRPr>
          </a:p>
        </p:txBody>
      </p:sp>
      <p:sp>
        <p:nvSpPr>
          <p:cNvPr id="3" name="TextBox 2"/>
          <p:cNvSpPr txBox="1"/>
          <p:nvPr/>
        </p:nvSpPr>
        <p:spPr>
          <a:xfrm>
            <a:off x="683568" y="1844824"/>
            <a:ext cx="4104456" cy="4154984"/>
          </a:xfrm>
          <a:prstGeom prst="rect">
            <a:avLst/>
          </a:prstGeom>
          <a:noFill/>
        </p:spPr>
        <p:txBody>
          <a:bodyPr wrap="square" rtlCol="0">
            <a:spAutoFit/>
          </a:bodyPr>
          <a:lstStyle/>
          <a:p>
            <a:r>
              <a:rPr lang="ru-RU" sz="2400" dirty="0" smtClean="0"/>
              <a:t>Этот метод используют многие известные бренды, такие как </a:t>
            </a:r>
            <a:r>
              <a:rPr lang="en-US" sz="2400" dirty="0" smtClean="0"/>
              <a:t>Zara, H&amp;M, Gap</a:t>
            </a:r>
            <a:r>
              <a:rPr lang="ru-RU" sz="2400" dirty="0" smtClean="0"/>
              <a:t>. Случаи эксплуатации ими жителей (в том числе детей 10-13 лет) Индии, Мьянмы и Камбоджи наиболее известны. </a:t>
            </a:r>
          </a:p>
          <a:p>
            <a:r>
              <a:rPr lang="ru-RU" sz="2400" dirty="0" smtClean="0"/>
              <a:t>Также к таким брендам относятся </a:t>
            </a:r>
            <a:r>
              <a:rPr lang="en-US" sz="2400" dirty="0" err="1" smtClean="0"/>
              <a:t>Asos</a:t>
            </a:r>
            <a:r>
              <a:rPr lang="en-US" sz="2400" dirty="0" smtClean="0"/>
              <a:t>, </a:t>
            </a:r>
            <a:r>
              <a:rPr lang="en-US" sz="2400" dirty="0" err="1" smtClean="0"/>
              <a:t>GloriaJeans</a:t>
            </a:r>
            <a:r>
              <a:rPr lang="en-US" sz="2400" dirty="0" smtClean="0"/>
              <a:t>, </a:t>
            </a:r>
            <a:r>
              <a:rPr lang="en-US" sz="2400" dirty="0" err="1" smtClean="0"/>
              <a:t>NewYorker</a:t>
            </a:r>
            <a:r>
              <a:rPr lang="en-US" sz="2400" dirty="0" smtClean="0"/>
              <a:t> </a:t>
            </a:r>
            <a:r>
              <a:rPr lang="ru-RU" sz="2400" dirty="0" smtClean="0"/>
              <a:t>и прочие.</a:t>
            </a:r>
            <a:endParaRPr lang="ru-RU" sz="24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2636912"/>
            <a:ext cx="3672408" cy="3789040"/>
          </a:xfrm>
          <a:prstGeom prst="rect">
            <a:avLst/>
          </a:prstGeom>
        </p:spPr>
      </p:pic>
    </p:spTree>
    <p:extLst>
      <p:ext uri="{BB962C8B-B14F-4D97-AF65-F5344CB8AC3E}">
        <p14:creationId xmlns:p14="http://schemas.microsoft.com/office/powerpoint/2010/main" val="1928404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467</TotalTime>
  <Words>849</Words>
  <Application>Microsoft Office PowerPoint</Application>
  <PresentationFormat>Экран (4:3)</PresentationFormat>
  <Paragraphs>70</Paragraphs>
  <Slides>16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Волна</vt:lpstr>
      <vt:lpstr>Вред быстрой моды                         </vt:lpstr>
      <vt:lpstr>Презентация PowerPoint</vt:lpstr>
      <vt:lpstr>Что такое “быстрая мода”?</vt:lpstr>
      <vt:lpstr>История возникновения</vt:lpstr>
      <vt:lpstr>Презентация PowerPoint</vt:lpstr>
      <vt:lpstr>Загрязнение природы</vt:lpstr>
      <vt:lpstr>Презентация PowerPoint</vt:lpstr>
      <vt:lpstr>Презентация PowerPoint</vt:lpstr>
      <vt:lpstr>Бренды быстрой моды</vt:lpstr>
      <vt:lpstr>Что такое “устойчивая мода”?</vt:lpstr>
      <vt:lpstr>Устойчивые локальные бренды</vt:lpstr>
      <vt:lpstr>Использованная одежда</vt:lpstr>
      <vt:lpstr>Что делать со старой одеждой?</vt:lpstr>
      <vt:lpstr>Заключение</vt:lpstr>
      <vt:lpstr>Список интернет-ресурсов</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Вред быстрой моды</dc:title>
  <dc:creator>1</dc:creator>
  <cp:lastModifiedBy>Анна</cp:lastModifiedBy>
  <cp:revision>48</cp:revision>
  <cp:lastPrinted>2023-12-25T23:21:08Z</cp:lastPrinted>
  <dcterms:created xsi:type="dcterms:W3CDTF">2022-11-05T03:14:30Z</dcterms:created>
  <dcterms:modified xsi:type="dcterms:W3CDTF">2023-12-26T01:19:32Z</dcterms:modified>
</cp:coreProperties>
</file>