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8899CB-43C3-4643-9BCE-DD9FCD0652FD}" v="2026" dt="2023-05-12T07:44:49.2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>
        <p:scale>
          <a:sx n="96" d="100"/>
          <a:sy n="96" d="100"/>
        </p:scale>
        <p:origin x="-2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8DD129-A8C2-419E-B641-6CC90F507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524000"/>
            <a:ext cx="10668000" cy="22860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1B33C04-8A23-4499-A6EF-1D190F0FB3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4571999"/>
            <a:ext cx="10668000" cy="15240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FA99FB-5674-4BC5-949F-8D45EC167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763CF93-DD67-4FE2-8083-864693FE8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05E934-32B6-44B1-9622-67F30BDA3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357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BA5B09-FC60-445F-8A12-79869BEC6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219F7-87F2-409F-BB0B-8FE9270C9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AC2BB8-59E0-4EB2-B3BE-59D8641EE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D56984E-C0DE-461B-8011-8FC31B0EE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7FE7C03-68D3-445E-A5A2-8A935CFC9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261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B21F0D7-112D-48B1-B32B-170B1AA2B5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43998" y="761999"/>
            <a:ext cx="2286000" cy="53340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B27A7C1-8E5B-41DA-9802-F242D382B6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1" y="761999"/>
            <a:ext cx="7619999" cy="53340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A961CC7-F5B1-464A-8127-60645FB21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3B94302-B381-4F37-A9FF-5CC551917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707151-541F-4104-B989-83A9DCA6E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227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6AF011-A499-4054-89BF-A4800A68F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6FB6E8-D956-45B5-9B4A-9D31DF466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CDB9DB-9E62-4292-915C-1DD413474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D462F1-BC30-4172-8353-363123A1D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C92EE8A-96DF-4D7D-B434-778324756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92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328453A-F2B4-4EDB-B8FA-150267BC1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10668000" cy="3038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4C46C51-ADF1-48FC-A4D9-38C369E78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4589463"/>
            <a:ext cx="10668000" cy="150653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C43B56-4DC7-490B-AEFD-55ED1ECFF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4738F8-C4B2-41D8-B627-A6DDB24B2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F43D49-23F8-4C4B-9C30-EDC030EE6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825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E5556D-6916-42E6-8820-8A0D328A5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2747A5-C962-477F-89AA-A32385D579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0" y="2285999"/>
            <a:ext cx="5151119" cy="3810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CD08312-30FC-44D8-B2A9-B5CAAD9F06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8879" y="2285999"/>
            <a:ext cx="5151121" cy="3810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BED84EB-AF90-4F19-A376-0FE5E50F9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B838ED0-2789-41E4-A36E-83F92CA2E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7221A83-6D60-45F0-9173-5F6D2438B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475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4FFAE2-03F4-4A94-86C4-9305B237C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10668000" cy="1524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5BAC5A5-E184-46B6-8AB5-C8E132D36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2285999"/>
            <a:ext cx="5151119" cy="7619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FDCFE87-5D80-45CB-9D13-DFC9AFCEC7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2000" y="3048000"/>
            <a:ext cx="5151119" cy="30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AAC1E5A-8423-4749-8EDA-E13425F696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78" y="2286000"/>
            <a:ext cx="5151122" cy="7619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A832AAA-4BB8-4A3D-9C79-516F82F800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8878" y="3048000"/>
            <a:ext cx="5151122" cy="30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80BEC63-51D3-4C70-B804-BE9EF765A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35CA295-8563-402F-92C3-1F20C977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EFA5918-109D-4342-84C0-9774A52C9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91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EF2662-CBD1-4498-9B6E-2961F5EF1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FF739AE-8101-4C18-8CF3-911BDF397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6EB1C88-D181-449C-9BE1-E85068C18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B38A2C9-E93B-4F0A-A021-9E3AEBC3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396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00AE8D9-9B42-438E-ADA6-CCFE45788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4F792B9-A8AF-4E13-8A25-741E89691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33A2CF6-DBC5-4491-B213-B3CD09D31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922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727076-58C8-494C-B6B1-DC86F62DD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1998"/>
            <a:ext cx="3810000" cy="1524002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F29E36-0340-452F-8D0A-1BC3F3A38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0" y="762001"/>
            <a:ext cx="609600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A051C2E-E587-45E8-BDB1-DFF2F2791B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0" y="2286000"/>
            <a:ext cx="3810000" cy="38100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821D993-DEDD-470E-B48B-CB053A55A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7926C64-7401-4CA4-859F-74472AF86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0108F41-F1F6-431C-9B45-8A447F188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388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E104FB-422C-4023-9381-EB12F1582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762000"/>
            <a:ext cx="3809999" cy="15240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4DBA3AA-DE44-4B1F-91D1-09F67B89B9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34000" y="762001"/>
            <a:ext cx="6021388" cy="5334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A27B131-5117-4106-80DB-2AB208C4C9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1" y="2286000"/>
            <a:ext cx="3809999" cy="3810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C13918A-7F23-4C72-8E80-591324A3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t>1/12/2024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81071C8-76FE-4B83-8317-BD53C7C84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623681A-6F29-48FC-9409-319ED3E96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815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A6EF5A53-0A64-4CA5-B9C7-1CB97CB5CF1C}"/>
              </a:ext>
            </a:extLst>
          </p:cNvPr>
          <p:cNvSpPr/>
          <p:nvPr/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34ABFBEA-4EB0-4D02-A2C0-1733CD3D6F12}"/>
              </a:ext>
            </a:extLst>
          </p:cNvPr>
          <p:cNvSpPr/>
          <p:nvPr/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 dirty="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19E083F6-57F4-487B-A766-EA0462B1EED8}"/>
              </a:ext>
            </a:extLst>
          </p:cNvPr>
          <p:cNvSpPr/>
          <p:nvPr/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3A2F988-7148-4375-83D8-12EE5EBC7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10668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6896238-C5B3-4F3C-97FA-890E1A51A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2286000"/>
            <a:ext cx="10668000" cy="3818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D6E4474-0442-4E4B-9E5B-CA7B3951C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89165" y="194320"/>
            <a:ext cx="20408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fld id="{76969C88-B244-455D-A017-012B25B1ACDD}" type="datetimeFigureOut">
              <a:rPr lang="en-US" smtClean="0"/>
              <a:pPr/>
              <a:t>1/12/2024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0626A98-F887-40E1-B9BA-9D93DE90E0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1999" y="6356350"/>
            <a:ext cx="66128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82C8119-73F6-4713-9AD3-3628DCDFB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06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fld id="{07CE569E-9B7C-4CB9-AB80-C0841F922C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6176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05" r:id="rId6"/>
    <p:sldLayoutId id="2147483701" r:id="rId7"/>
    <p:sldLayoutId id="2147483702" r:id="rId8"/>
    <p:sldLayoutId id="2147483703" r:id="rId9"/>
    <p:sldLayoutId id="2147483704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5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9">
            <a:extLst>
              <a:ext uri="{FF2B5EF4-FFF2-40B4-BE49-F238E27FC236}">
                <a16:creationId xmlns:a16="http://schemas.microsoft.com/office/drawing/2014/main" xmlns="" id="{7A18C9FB-EC4C-4DAE-8F7D-C6E5AF6079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05669" y="1086278"/>
            <a:ext cx="5794513" cy="2300377"/>
          </a:xfrm>
        </p:spPr>
        <p:txBody>
          <a:bodyPr>
            <a:normAutofit/>
          </a:bodyPr>
          <a:lstStyle/>
          <a:p>
            <a:pPr algn="r"/>
            <a:r>
              <a:rPr lang="ru-RU" sz="2400" dirty="0">
                <a:cs typeface="Calibri Light"/>
              </a:rPr>
              <a:t>ПРОЕКТ ПО ТЕМЕ: </a:t>
            </a:r>
            <a:r>
              <a:rPr lang="ru-RU" sz="2400" dirty="0" smtClean="0">
                <a:cs typeface="Calibri Light"/>
              </a:rPr>
              <a:t/>
            </a:r>
            <a:br>
              <a:rPr lang="ru-RU" sz="2400" dirty="0" smtClean="0">
                <a:cs typeface="Calibri Light"/>
              </a:rPr>
            </a:br>
            <a:r>
              <a:rPr lang="ru-RU" sz="2400" dirty="0" smtClean="0">
                <a:cs typeface="Calibri Light"/>
              </a:rPr>
              <a:t>«</a:t>
            </a:r>
            <a:r>
              <a:rPr lang="ru-RU" sz="2400" dirty="0"/>
              <a:t>Изучение свойств </a:t>
            </a:r>
            <a:r>
              <a:rPr lang="ru-RU" sz="2400" dirty="0" smtClean="0"/>
              <a:t>полупроводников. Создание солнечного трекера</a:t>
            </a:r>
            <a:r>
              <a:rPr lang="ru-RU" sz="2400" dirty="0" smtClean="0">
                <a:cs typeface="Calibri Light"/>
              </a:rPr>
              <a:t>»</a:t>
            </a:r>
            <a:endParaRPr lang="ru-RU" sz="2400" dirty="0">
              <a:cs typeface="Calibri Ligh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43676" y="3995530"/>
            <a:ext cx="4886324" cy="2100469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algn="r">
              <a:lnSpc>
                <a:spcPct val="115000"/>
              </a:lnSpc>
              <a:spcBef>
                <a:spcPts val="0"/>
              </a:spcBef>
            </a:pPr>
            <a:r>
              <a:rPr lang="ru-RU" sz="21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Остафейчук Степан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Bef>
                <a:spcPts val="0"/>
              </a:spcBef>
            </a:pPr>
            <a:r>
              <a:rPr lang="ru-RU" sz="21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Специальность </a:t>
            </a:r>
            <a:endParaRPr lang="ru-RU" sz="2100" dirty="0">
              <a:solidFill>
                <a:srgbClr val="FFFFFF">
                  <a:alpha val="7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Bef>
                <a:spcPts val="0"/>
              </a:spcBef>
            </a:pPr>
            <a:r>
              <a:rPr lang="ru-RU" sz="21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«Компьютерные системы и комплексы</a:t>
            </a:r>
            <a:r>
              <a:rPr lang="ru-RU" sz="21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»</a:t>
            </a:r>
          </a:p>
          <a:p>
            <a:pPr algn="r">
              <a:spcBef>
                <a:spcPts val="0"/>
              </a:spcBef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r">
              <a:spcBef>
                <a:spcPts val="0"/>
              </a:spcBef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общеобразовательных дисциплин</a:t>
            </a:r>
          </a:p>
          <a:p>
            <a:pPr algn="r">
              <a:spcBef>
                <a:spcPts val="0"/>
              </a:spcBef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Старченко Н.Н.</a:t>
            </a:r>
          </a:p>
          <a:p>
            <a:pPr algn="r">
              <a:lnSpc>
                <a:spcPct val="115000"/>
              </a:lnSpc>
              <a:spcBef>
                <a:spcPts val="0"/>
              </a:spcBef>
            </a:pPr>
            <a:endParaRPr lang="ru-RU" sz="2000" dirty="0">
              <a:solidFill>
                <a:srgbClr val="FFFFFF">
                  <a:alpha val="70000"/>
                </a:srgbClr>
              </a:solidFill>
              <a:cs typeface="Calibri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B95D7EAE-DE66-A6E0-4D40-8C8E4863DC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59" r="17589" b="-11"/>
          <a:stretch/>
        </p:blipFill>
        <p:spPr>
          <a:xfrm>
            <a:off x="-8" y="762006"/>
            <a:ext cx="5948805" cy="6095979"/>
          </a:xfrm>
          <a:custGeom>
            <a:avLst/>
            <a:gdLst/>
            <a:ahLst/>
            <a:cxnLst/>
            <a:rect l="l" t="t" r="r" b="b"/>
            <a:pathLst>
              <a:path w="5948805" h="6095979">
                <a:moveTo>
                  <a:pt x="1573832" y="765"/>
                </a:moveTo>
                <a:cubicBezTo>
                  <a:pt x="1940190" y="-10734"/>
                  <a:pt x="2329345" y="109280"/>
                  <a:pt x="2734663" y="238687"/>
                </a:cubicBezTo>
                <a:cubicBezTo>
                  <a:pt x="4118244" y="680647"/>
                  <a:pt x="5296697" y="1302752"/>
                  <a:pt x="5668316" y="3639516"/>
                </a:cubicBezTo>
                <a:cubicBezTo>
                  <a:pt x="5788298" y="4393559"/>
                  <a:pt x="5890546" y="5142244"/>
                  <a:pt x="5937022" y="5865869"/>
                </a:cubicBezTo>
                <a:lnTo>
                  <a:pt x="5948805" y="6095979"/>
                </a:lnTo>
                <a:lnTo>
                  <a:pt x="0" y="6095979"/>
                </a:lnTo>
                <a:lnTo>
                  <a:pt x="0" y="1621672"/>
                </a:lnTo>
                <a:lnTo>
                  <a:pt x="36310" y="1518814"/>
                </a:lnTo>
                <a:cubicBezTo>
                  <a:pt x="109805" y="1321982"/>
                  <a:pt x="192755" y="1133640"/>
                  <a:pt x="287891" y="956872"/>
                </a:cubicBezTo>
                <a:cubicBezTo>
                  <a:pt x="669453" y="247734"/>
                  <a:pt x="1102800" y="15549"/>
                  <a:pt x="1573832" y="765"/>
                </a:cubicBezTo>
                <a:close/>
              </a:path>
            </a:pathLst>
          </a:custGeom>
        </p:spPr>
      </p:pic>
      <p:sp>
        <p:nvSpPr>
          <p:cNvPr id="8" name="Freeform: Shape 11">
            <a:extLst>
              <a:ext uri="{FF2B5EF4-FFF2-40B4-BE49-F238E27FC236}">
                <a16:creationId xmlns:a16="http://schemas.microsoft.com/office/drawing/2014/main" xmlns="" id="{F47DB6CD-8E9E-4643-B3B6-01BD80429B3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 flipH="1">
            <a:off x="223838" y="538152"/>
            <a:ext cx="6095989" cy="6543686"/>
          </a:xfrm>
          <a:custGeom>
            <a:avLst/>
            <a:gdLst>
              <a:gd name="connsiteX0" fmla="*/ 0 w 4033589"/>
              <a:gd name="connsiteY0" fmla="*/ 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8" fmla="*/ 0 w 4033589"/>
              <a:gd name="connsiteY8" fmla="*/ 0 h 6858000"/>
              <a:gd name="connsiteX0" fmla="*/ 0 w 4033589"/>
              <a:gd name="connsiteY0" fmla="*/ 6858000 h 6858000"/>
              <a:gd name="connsiteX1" fmla="*/ 1878934 w 4033589"/>
              <a:gd name="connsiteY1" fmla="*/ 0 h 6858000"/>
              <a:gd name="connsiteX2" fmla="*/ 1882313 w 4033589"/>
              <a:gd name="connsiteY2" fmla="*/ 2021 h 6858000"/>
              <a:gd name="connsiteX3" fmla="*/ 3475371 w 4033589"/>
              <a:gd name="connsiteY3" fmla="*/ 1517967 h 6858000"/>
              <a:gd name="connsiteX4" fmla="*/ 3975977 w 4033589"/>
              <a:gd name="connsiteY4" fmla="*/ 4379386 h 6858000"/>
              <a:gd name="connsiteX5" fmla="*/ 3312864 w 4033589"/>
              <a:gd name="connsiteY5" fmla="*/ 6852362 h 6858000"/>
              <a:gd name="connsiteX6" fmla="*/ 3310593 w 4033589"/>
              <a:gd name="connsiteY6" fmla="*/ 6858000 h 6858000"/>
              <a:gd name="connsiteX7" fmla="*/ 0 w 4033589"/>
              <a:gd name="connsiteY7" fmla="*/ 6858000 h 685800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1787494 w 3942149"/>
              <a:gd name="connsiteY0" fmla="*/ 0 h 6949440"/>
              <a:gd name="connsiteX1" fmla="*/ 1790873 w 3942149"/>
              <a:gd name="connsiteY1" fmla="*/ 2021 h 6949440"/>
              <a:gd name="connsiteX2" fmla="*/ 3383931 w 3942149"/>
              <a:gd name="connsiteY2" fmla="*/ 1517967 h 6949440"/>
              <a:gd name="connsiteX3" fmla="*/ 3884537 w 3942149"/>
              <a:gd name="connsiteY3" fmla="*/ 4379386 h 6949440"/>
              <a:gd name="connsiteX4" fmla="*/ 3221424 w 3942149"/>
              <a:gd name="connsiteY4" fmla="*/ 6852362 h 6949440"/>
              <a:gd name="connsiteX5" fmla="*/ 3219153 w 3942149"/>
              <a:gd name="connsiteY5" fmla="*/ 6858000 h 6949440"/>
              <a:gd name="connsiteX6" fmla="*/ 0 w 3942149"/>
              <a:gd name="connsiteY6" fmla="*/ 6949440 h 6949440"/>
              <a:gd name="connsiteX0" fmla="*/ 0 w 2154655"/>
              <a:gd name="connsiteY0" fmla="*/ 0 h 6858000"/>
              <a:gd name="connsiteX1" fmla="*/ 3379 w 2154655"/>
              <a:gd name="connsiteY1" fmla="*/ 2021 h 6858000"/>
              <a:gd name="connsiteX2" fmla="*/ 1596437 w 2154655"/>
              <a:gd name="connsiteY2" fmla="*/ 1517967 h 6858000"/>
              <a:gd name="connsiteX3" fmla="*/ 2097043 w 2154655"/>
              <a:gd name="connsiteY3" fmla="*/ 4379386 h 6858000"/>
              <a:gd name="connsiteX4" fmla="*/ 1433930 w 2154655"/>
              <a:gd name="connsiteY4" fmla="*/ 6852362 h 6858000"/>
              <a:gd name="connsiteX5" fmla="*/ 1431659 w 215465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4655" h="6858000">
                <a:moveTo>
                  <a:pt x="0" y="0"/>
                </a:moveTo>
                <a:lnTo>
                  <a:pt x="3379" y="2021"/>
                </a:lnTo>
                <a:cubicBezTo>
                  <a:pt x="667061" y="423753"/>
                  <a:pt x="1239365" y="963389"/>
                  <a:pt x="1596437" y="1517967"/>
                </a:cubicBezTo>
                <a:cubicBezTo>
                  <a:pt x="2133142" y="2350886"/>
                  <a:pt x="2239839" y="3395752"/>
                  <a:pt x="2097043" y="4379386"/>
                </a:cubicBezTo>
                <a:cubicBezTo>
                  <a:pt x="2032295" y="4824358"/>
                  <a:pt x="1812506" y="5869368"/>
                  <a:pt x="1433930" y="6852362"/>
                </a:cubicBezTo>
                <a:lnTo>
                  <a:pt x="1431659" y="6858000"/>
                </a:lnTo>
              </a:path>
            </a:pathLst>
          </a:cu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venir Next LT Pro Ligh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928686F-2579-45C9-70A8-8B380569A730}"/>
              </a:ext>
            </a:extLst>
          </p:cNvPr>
          <p:cNvSpPr txBox="1"/>
          <p:nvPr/>
        </p:nvSpPr>
        <p:spPr>
          <a:xfrm>
            <a:off x="3170583" y="439947"/>
            <a:ext cx="707666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/>
              <a:t>КГБ ПОУ «Хабаровский колледж отраслевых технологий и сферы обслуживания»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57364" y="6380924"/>
            <a:ext cx="3866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Хабаровск, 2023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575" y="288235"/>
            <a:ext cx="140588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C4AE46-4FA8-68E4-FC46-5380F3A4B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9A1AFB2D-192F-FC4B-2892-92CE42B52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926567"/>
            <a:ext cx="10668000" cy="41775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solidFill>
                  <a:srgbClr val="FFFFFF">
                    <a:alpha val="70000"/>
                  </a:srgbClr>
                </a:solidFill>
              </a:rPr>
              <a:t>Данная система отличается своей простотой в изготовлении и обслуживании.</a:t>
            </a:r>
          </a:p>
          <a:p>
            <a:r>
              <a:rPr lang="ru-RU" dirty="0">
                <a:solidFill>
                  <a:srgbClr val="FFFFFF">
                    <a:alpha val="70000"/>
                  </a:srgbClr>
                </a:solidFill>
              </a:rPr>
              <a:t>Данная сборка, в отличие от аналогов, при правильной настройке датчиков, игнорирует слабые источники света</a:t>
            </a:r>
          </a:p>
          <a:p>
            <a:r>
              <a:rPr lang="ru-RU" dirty="0">
                <a:solidFill>
                  <a:srgbClr val="FFFFFF">
                    <a:alpha val="70000"/>
                  </a:srgbClr>
                </a:solidFill>
              </a:rPr>
              <a:t>Но у конструкции есть значительный минус: она не имеет вертикальной подстройки, и вертикальное положение устанавливается в зависимости от географической широты.</a:t>
            </a:r>
          </a:p>
          <a:p>
            <a:endParaRPr lang="ru-RU" dirty="0">
              <a:solidFill>
                <a:srgbClr val="FFFFFF">
                  <a:alpha val="7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980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91817"/>
            <a:ext cx="10668000" cy="1524000"/>
          </a:xfrm>
        </p:spPr>
        <p:txBody>
          <a:bodyPr/>
          <a:lstStyle/>
          <a:p>
            <a:r>
              <a:rPr lang="ru-RU" dirty="0" smtClean="0"/>
              <a:t>Контактные данные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err="1" smtClean="0"/>
              <a:t>Остафейчук</a:t>
            </a:r>
            <a:r>
              <a:rPr lang="ru-RU" sz="3200" dirty="0" smtClean="0"/>
              <a:t> Степан</a:t>
            </a:r>
          </a:p>
          <a:p>
            <a:pPr marL="0" indent="0">
              <a:buNone/>
            </a:pPr>
            <a:r>
              <a:rPr lang="ru-RU" sz="3200" dirty="0" smtClean="0"/>
              <a:t>89004193774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52849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B7CE44-B4B4-C218-C5FE-B4BDA33E2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Цель работы: собрать установку солнечной станции с повышенным </a:t>
            </a:r>
            <a:r>
              <a:rPr lang="ru-RU" sz="2800" dirty="0" smtClean="0"/>
              <a:t>КПД.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59FC6B9-1039-FB9B-9D33-8996419CE7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FFFF">
                    <a:alpha val="70000"/>
                  </a:srgbClr>
                </a:solidFill>
              </a:rPr>
              <a:t>  Задачи: </a:t>
            </a:r>
          </a:p>
          <a:p>
            <a:r>
              <a:rPr lang="ru-RU" dirty="0">
                <a:solidFill>
                  <a:srgbClr val="FFFFFF">
                    <a:alpha val="70000"/>
                  </a:srgbClr>
                </a:solidFill>
              </a:rPr>
              <a:t>Изучить свойства полупроводниковых </a:t>
            </a:r>
            <a:r>
              <a:rPr lang="ru-RU" dirty="0" smtClean="0">
                <a:solidFill>
                  <a:srgbClr val="FFFFFF">
                    <a:alpha val="70000"/>
                  </a:srgbClr>
                </a:solidFill>
              </a:rPr>
              <a:t>компонентов.</a:t>
            </a:r>
            <a:endParaRPr lang="ru-RU" dirty="0"/>
          </a:p>
          <a:p>
            <a:r>
              <a:rPr lang="ru-RU" dirty="0">
                <a:solidFill>
                  <a:srgbClr val="FFFFFF">
                    <a:alpha val="70000"/>
                  </a:srgbClr>
                </a:solidFill>
              </a:rPr>
              <a:t>Создать рабочее устройство на их </a:t>
            </a:r>
            <a:r>
              <a:rPr lang="ru-RU" dirty="0" smtClean="0">
                <a:solidFill>
                  <a:srgbClr val="FFFFFF">
                    <a:alpha val="70000"/>
                  </a:srgbClr>
                </a:solidFill>
              </a:rPr>
              <a:t>основе.</a:t>
            </a:r>
            <a:endParaRPr lang="ru-RU" dirty="0">
              <a:solidFill>
                <a:srgbClr val="FFFFFF">
                  <a:alpha val="70000"/>
                </a:srgbClr>
              </a:solidFill>
            </a:endParaRPr>
          </a:p>
          <a:p>
            <a:r>
              <a:rPr lang="ru-RU" dirty="0">
                <a:solidFill>
                  <a:srgbClr val="FFFFFF">
                    <a:alpha val="70000"/>
                  </a:srgbClr>
                </a:solidFill>
              </a:rPr>
              <a:t>Разобрать преимущества принципа работы готового </a:t>
            </a:r>
            <a:r>
              <a:rPr lang="ru-RU" dirty="0" smtClean="0">
                <a:solidFill>
                  <a:srgbClr val="FFFFFF">
                    <a:alpha val="70000"/>
                  </a:srgbClr>
                </a:solidFill>
              </a:rPr>
              <a:t>устройства.</a:t>
            </a:r>
            <a:endParaRPr lang="ru-RU" dirty="0">
              <a:solidFill>
                <a:srgbClr val="FFFFFF">
                  <a:alpha val="70000"/>
                </a:srgbClr>
              </a:solidFill>
            </a:endParaRPr>
          </a:p>
          <a:p>
            <a:endParaRPr lang="ru-RU" dirty="0">
              <a:solidFill>
                <a:srgbClr val="FFFFFF">
                  <a:alpha val="7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77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987A0FBA-CC04-4256-A8EB-BB3C543E989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Кристаллическая решетка">
            <a:extLst>
              <a:ext uri="{FF2B5EF4-FFF2-40B4-BE49-F238E27FC236}">
                <a16:creationId xmlns:a16="http://schemas.microsoft.com/office/drawing/2014/main" xmlns="" id="{69E159CC-8B6F-7D1E-ADC8-9AD6E34EB3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62" r="20183" b="3"/>
          <a:stretch/>
        </p:blipFill>
        <p:spPr>
          <a:xfrm>
            <a:off x="2" y="10"/>
            <a:ext cx="5578823" cy="6028246"/>
          </a:xfrm>
          <a:custGeom>
            <a:avLst/>
            <a:gdLst/>
            <a:ahLst/>
            <a:cxnLst/>
            <a:rect l="l" t="t" r="r" b="b"/>
            <a:pathLst>
              <a:path w="5578823" h="6028256">
                <a:moveTo>
                  <a:pt x="0" y="0"/>
                </a:moveTo>
                <a:lnTo>
                  <a:pt x="3897606" y="0"/>
                </a:lnTo>
                <a:lnTo>
                  <a:pt x="4274232" y="360545"/>
                </a:lnTo>
                <a:cubicBezTo>
                  <a:pt x="4408856" y="488910"/>
                  <a:pt x="4542134" y="615181"/>
                  <a:pt x="4673934" y="738354"/>
                </a:cubicBezTo>
                <a:cubicBezTo>
                  <a:pt x="5042663" y="1082881"/>
                  <a:pt x="5282330" y="1428108"/>
                  <a:pt x="5421862" y="1773839"/>
                </a:cubicBezTo>
                <a:cubicBezTo>
                  <a:pt x="5631101" y="2292214"/>
                  <a:pt x="5614731" y="2811325"/>
                  <a:pt x="5469198" y="3329255"/>
                </a:cubicBezTo>
                <a:cubicBezTo>
                  <a:pt x="5323662" y="3847185"/>
                  <a:pt x="5048962" y="4363935"/>
                  <a:pt x="4741546" y="4877588"/>
                </a:cubicBezTo>
                <a:cubicBezTo>
                  <a:pt x="4027238" y="6071494"/>
                  <a:pt x="2764972" y="6102970"/>
                  <a:pt x="1325600" y="5980388"/>
                </a:cubicBezTo>
                <a:cubicBezTo>
                  <a:pt x="903947" y="5944442"/>
                  <a:pt x="499735" y="5907589"/>
                  <a:pt x="137593" y="5804042"/>
                </a:cubicBezTo>
                <a:lnTo>
                  <a:pt x="0" y="5760161"/>
                </a:lnTo>
                <a:close/>
              </a:path>
            </a:pathLst>
          </a:cu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E633B38B-B87A-4288-A20F-0223A6C27A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5704117" cy="6096000"/>
          </a:xfrm>
          <a:custGeom>
            <a:avLst/>
            <a:gdLst>
              <a:gd name="connsiteX0" fmla="*/ 0 w 5704117"/>
              <a:gd name="connsiteY0" fmla="*/ 0 h 6096000"/>
              <a:gd name="connsiteX1" fmla="*/ 4562795 w 5704117"/>
              <a:gd name="connsiteY1" fmla="*/ 0 h 6096000"/>
              <a:gd name="connsiteX2" fmla="*/ 4721192 w 5704117"/>
              <a:gd name="connsiteY2" fmla="*/ 133595 h 6096000"/>
              <a:gd name="connsiteX3" fmla="*/ 5467522 w 5704117"/>
              <a:gd name="connsiteY3" fmla="*/ 1054328 h 6096000"/>
              <a:gd name="connsiteX4" fmla="*/ 5538873 w 5704117"/>
              <a:gd name="connsiteY4" fmla="*/ 2897564 h 6096000"/>
              <a:gd name="connsiteX5" fmla="*/ 4442050 w 5704117"/>
              <a:gd name="connsiteY5" fmla="*/ 4732407 h 6096000"/>
              <a:gd name="connsiteX6" fmla="*/ 93046 w 5704117"/>
              <a:gd name="connsiteY6" fmla="*/ 6082857 h 6096000"/>
              <a:gd name="connsiteX7" fmla="*/ 0 w 5704117"/>
              <a:gd name="connsiteY7" fmla="*/ 6078450 h 6096000"/>
              <a:gd name="connsiteX0" fmla="*/ 4562795 w 5704117"/>
              <a:gd name="connsiteY0" fmla="*/ 0 h 6096000"/>
              <a:gd name="connsiteX1" fmla="*/ 4721192 w 5704117"/>
              <a:gd name="connsiteY1" fmla="*/ 133595 h 6096000"/>
              <a:gd name="connsiteX2" fmla="*/ 5467522 w 5704117"/>
              <a:gd name="connsiteY2" fmla="*/ 1054328 h 6096000"/>
              <a:gd name="connsiteX3" fmla="*/ 5538873 w 5704117"/>
              <a:gd name="connsiteY3" fmla="*/ 2897564 h 6096000"/>
              <a:gd name="connsiteX4" fmla="*/ 4442050 w 5704117"/>
              <a:gd name="connsiteY4" fmla="*/ 4732407 h 6096000"/>
              <a:gd name="connsiteX5" fmla="*/ 93046 w 5704117"/>
              <a:gd name="connsiteY5" fmla="*/ 6082857 h 6096000"/>
              <a:gd name="connsiteX6" fmla="*/ 0 w 5704117"/>
              <a:gd name="connsiteY6" fmla="*/ 6078450 h 6096000"/>
              <a:gd name="connsiteX7" fmla="*/ 91440 w 5704117"/>
              <a:gd name="connsiteY7" fmla="*/ 91440 h 6096000"/>
              <a:gd name="connsiteX0" fmla="*/ 4562795 w 5704117"/>
              <a:gd name="connsiteY0" fmla="*/ 0 h 6096000"/>
              <a:gd name="connsiteX1" fmla="*/ 4721192 w 5704117"/>
              <a:gd name="connsiteY1" fmla="*/ 133595 h 6096000"/>
              <a:gd name="connsiteX2" fmla="*/ 5467522 w 5704117"/>
              <a:gd name="connsiteY2" fmla="*/ 1054328 h 6096000"/>
              <a:gd name="connsiteX3" fmla="*/ 5538873 w 5704117"/>
              <a:gd name="connsiteY3" fmla="*/ 2897564 h 6096000"/>
              <a:gd name="connsiteX4" fmla="*/ 4442050 w 5704117"/>
              <a:gd name="connsiteY4" fmla="*/ 4732407 h 6096000"/>
              <a:gd name="connsiteX5" fmla="*/ 93046 w 5704117"/>
              <a:gd name="connsiteY5" fmla="*/ 6082857 h 6096000"/>
              <a:gd name="connsiteX6" fmla="*/ 0 w 5704117"/>
              <a:gd name="connsiteY6" fmla="*/ 607845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04117" h="6096000">
                <a:moveTo>
                  <a:pt x="4562795" y="0"/>
                </a:moveTo>
                <a:lnTo>
                  <a:pt x="4721192" y="133595"/>
                </a:lnTo>
                <a:cubicBezTo>
                  <a:pt x="5067135" y="440105"/>
                  <a:pt x="5309779" y="747048"/>
                  <a:pt x="5467522" y="1054328"/>
                </a:cubicBezTo>
                <a:cubicBezTo>
                  <a:pt x="5782917" y="1668625"/>
                  <a:pt x="5758242" y="2283795"/>
                  <a:pt x="5538873" y="2897564"/>
                </a:cubicBezTo>
                <a:cubicBezTo>
                  <a:pt x="5319500" y="3511334"/>
                  <a:pt x="4905433" y="4123706"/>
                  <a:pt x="4442050" y="4732407"/>
                </a:cubicBezTo>
                <a:cubicBezTo>
                  <a:pt x="3499930" y="5970384"/>
                  <a:pt x="1925433" y="6153690"/>
                  <a:pt x="93046" y="6082857"/>
                </a:cubicBezTo>
                <a:lnTo>
                  <a:pt x="0" y="6078450"/>
                </a:lnTo>
              </a:path>
            </a:pathLst>
          </a:cu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Avenir Next LT Pro Ligh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A085D2-A219-E634-407C-D000D6B60D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286000"/>
            <a:ext cx="5334000" cy="3810001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lnSpc>
                <a:spcPct val="115000"/>
              </a:lnSpc>
            </a:pPr>
            <a:r>
              <a:rPr lang="ru-RU" sz="2200" dirty="0"/>
              <a:t>Полупроводники - материал с </a:t>
            </a:r>
            <a:r>
              <a:rPr lang="ru-RU" sz="2200" dirty="0" smtClean="0"/>
              <a:t>примесями</a:t>
            </a:r>
            <a:r>
              <a:rPr lang="ru-RU" sz="2200" dirty="0"/>
              <a:t>, изменяющими кристаллическую решетку вещества особым образом, благодаря которому у материалов появляются необычные, практически пригодные свойства, такие как: дырочная проводимость, фотоэффект, чувствительность к перепадам температуры и др.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1D9E46-B236-D24F-B8C8-2C5314510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762000"/>
            <a:ext cx="5334000" cy="1524000"/>
          </a:xfrm>
        </p:spPr>
        <p:txBody>
          <a:bodyPr>
            <a:normAutofit/>
          </a:bodyPr>
          <a:lstStyle/>
          <a:p>
            <a:r>
              <a:rPr lang="ru-RU" sz="3200" dirty="0"/>
              <a:t>Теоретические сведения о полупроводниках.</a:t>
            </a:r>
          </a:p>
        </p:txBody>
      </p:sp>
    </p:spTree>
    <p:extLst>
      <p:ext uri="{BB962C8B-B14F-4D97-AF65-F5344CB8AC3E}">
        <p14:creationId xmlns:p14="http://schemas.microsoft.com/office/powerpoint/2010/main" val="81878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987A0FBA-CC04-4256-A8EB-BB3C543E989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Монтажная схема">
            <a:extLst>
              <a:ext uri="{FF2B5EF4-FFF2-40B4-BE49-F238E27FC236}">
                <a16:creationId xmlns:a16="http://schemas.microsoft.com/office/drawing/2014/main" xmlns="" id="{4F39C460-8437-18A1-75D2-CED2376AC5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95" r="6935" b="4"/>
          <a:stretch/>
        </p:blipFill>
        <p:spPr>
          <a:xfrm>
            <a:off x="2" y="10"/>
            <a:ext cx="5578823" cy="6028246"/>
          </a:xfrm>
          <a:custGeom>
            <a:avLst/>
            <a:gdLst/>
            <a:ahLst/>
            <a:cxnLst/>
            <a:rect l="l" t="t" r="r" b="b"/>
            <a:pathLst>
              <a:path w="5578823" h="6028256">
                <a:moveTo>
                  <a:pt x="0" y="0"/>
                </a:moveTo>
                <a:lnTo>
                  <a:pt x="3897606" y="0"/>
                </a:lnTo>
                <a:lnTo>
                  <a:pt x="4274232" y="360545"/>
                </a:lnTo>
                <a:cubicBezTo>
                  <a:pt x="4408856" y="488910"/>
                  <a:pt x="4542134" y="615181"/>
                  <a:pt x="4673934" y="738354"/>
                </a:cubicBezTo>
                <a:cubicBezTo>
                  <a:pt x="5042663" y="1082881"/>
                  <a:pt x="5282330" y="1428108"/>
                  <a:pt x="5421862" y="1773839"/>
                </a:cubicBezTo>
                <a:cubicBezTo>
                  <a:pt x="5631101" y="2292214"/>
                  <a:pt x="5614731" y="2811325"/>
                  <a:pt x="5469198" y="3329255"/>
                </a:cubicBezTo>
                <a:cubicBezTo>
                  <a:pt x="5323662" y="3847185"/>
                  <a:pt x="5048962" y="4363935"/>
                  <a:pt x="4741546" y="4877588"/>
                </a:cubicBezTo>
                <a:cubicBezTo>
                  <a:pt x="4027238" y="6071494"/>
                  <a:pt x="2764972" y="6102970"/>
                  <a:pt x="1325600" y="5980388"/>
                </a:cubicBezTo>
                <a:cubicBezTo>
                  <a:pt x="903947" y="5944442"/>
                  <a:pt x="499735" y="5907589"/>
                  <a:pt x="137593" y="5804042"/>
                </a:cubicBezTo>
                <a:lnTo>
                  <a:pt x="0" y="5760161"/>
                </a:lnTo>
                <a:close/>
              </a:path>
            </a:pathLst>
          </a:cu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E633B38B-B87A-4288-A20F-0223A6C27A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5704117" cy="6096000"/>
          </a:xfrm>
          <a:custGeom>
            <a:avLst/>
            <a:gdLst>
              <a:gd name="connsiteX0" fmla="*/ 0 w 5704117"/>
              <a:gd name="connsiteY0" fmla="*/ 0 h 6096000"/>
              <a:gd name="connsiteX1" fmla="*/ 4562795 w 5704117"/>
              <a:gd name="connsiteY1" fmla="*/ 0 h 6096000"/>
              <a:gd name="connsiteX2" fmla="*/ 4721192 w 5704117"/>
              <a:gd name="connsiteY2" fmla="*/ 133595 h 6096000"/>
              <a:gd name="connsiteX3" fmla="*/ 5467522 w 5704117"/>
              <a:gd name="connsiteY3" fmla="*/ 1054328 h 6096000"/>
              <a:gd name="connsiteX4" fmla="*/ 5538873 w 5704117"/>
              <a:gd name="connsiteY4" fmla="*/ 2897564 h 6096000"/>
              <a:gd name="connsiteX5" fmla="*/ 4442050 w 5704117"/>
              <a:gd name="connsiteY5" fmla="*/ 4732407 h 6096000"/>
              <a:gd name="connsiteX6" fmla="*/ 93046 w 5704117"/>
              <a:gd name="connsiteY6" fmla="*/ 6082857 h 6096000"/>
              <a:gd name="connsiteX7" fmla="*/ 0 w 5704117"/>
              <a:gd name="connsiteY7" fmla="*/ 6078450 h 6096000"/>
              <a:gd name="connsiteX0" fmla="*/ 4562795 w 5704117"/>
              <a:gd name="connsiteY0" fmla="*/ 0 h 6096000"/>
              <a:gd name="connsiteX1" fmla="*/ 4721192 w 5704117"/>
              <a:gd name="connsiteY1" fmla="*/ 133595 h 6096000"/>
              <a:gd name="connsiteX2" fmla="*/ 5467522 w 5704117"/>
              <a:gd name="connsiteY2" fmla="*/ 1054328 h 6096000"/>
              <a:gd name="connsiteX3" fmla="*/ 5538873 w 5704117"/>
              <a:gd name="connsiteY3" fmla="*/ 2897564 h 6096000"/>
              <a:gd name="connsiteX4" fmla="*/ 4442050 w 5704117"/>
              <a:gd name="connsiteY4" fmla="*/ 4732407 h 6096000"/>
              <a:gd name="connsiteX5" fmla="*/ 93046 w 5704117"/>
              <a:gd name="connsiteY5" fmla="*/ 6082857 h 6096000"/>
              <a:gd name="connsiteX6" fmla="*/ 0 w 5704117"/>
              <a:gd name="connsiteY6" fmla="*/ 6078450 h 6096000"/>
              <a:gd name="connsiteX7" fmla="*/ 91440 w 5704117"/>
              <a:gd name="connsiteY7" fmla="*/ 91440 h 6096000"/>
              <a:gd name="connsiteX0" fmla="*/ 4562795 w 5704117"/>
              <a:gd name="connsiteY0" fmla="*/ 0 h 6096000"/>
              <a:gd name="connsiteX1" fmla="*/ 4721192 w 5704117"/>
              <a:gd name="connsiteY1" fmla="*/ 133595 h 6096000"/>
              <a:gd name="connsiteX2" fmla="*/ 5467522 w 5704117"/>
              <a:gd name="connsiteY2" fmla="*/ 1054328 h 6096000"/>
              <a:gd name="connsiteX3" fmla="*/ 5538873 w 5704117"/>
              <a:gd name="connsiteY3" fmla="*/ 2897564 h 6096000"/>
              <a:gd name="connsiteX4" fmla="*/ 4442050 w 5704117"/>
              <a:gd name="connsiteY4" fmla="*/ 4732407 h 6096000"/>
              <a:gd name="connsiteX5" fmla="*/ 93046 w 5704117"/>
              <a:gd name="connsiteY5" fmla="*/ 6082857 h 6096000"/>
              <a:gd name="connsiteX6" fmla="*/ 0 w 5704117"/>
              <a:gd name="connsiteY6" fmla="*/ 607845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04117" h="6096000">
                <a:moveTo>
                  <a:pt x="4562795" y="0"/>
                </a:moveTo>
                <a:lnTo>
                  <a:pt x="4721192" y="133595"/>
                </a:lnTo>
                <a:cubicBezTo>
                  <a:pt x="5067135" y="440105"/>
                  <a:pt x="5309779" y="747048"/>
                  <a:pt x="5467522" y="1054328"/>
                </a:cubicBezTo>
                <a:cubicBezTo>
                  <a:pt x="5782917" y="1668625"/>
                  <a:pt x="5758242" y="2283795"/>
                  <a:pt x="5538873" y="2897564"/>
                </a:cubicBezTo>
                <a:cubicBezTo>
                  <a:pt x="5319500" y="3511334"/>
                  <a:pt x="4905433" y="4123706"/>
                  <a:pt x="4442050" y="4732407"/>
                </a:cubicBezTo>
                <a:cubicBezTo>
                  <a:pt x="3499930" y="5970384"/>
                  <a:pt x="1925433" y="6153690"/>
                  <a:pt x="93046" y="6082857"/>
                </a:cubicBezTo>
                <a:lnTo>
                  <a:pt x="0" y="6078450"/>
                </a:lnTo>
              </a:path>
            </a:pathLst>
          </a:cu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Avenir Next LT Pro Ligh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4638F49-ED36-68DC-A272-09AF37DC0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286000"/>
            <a:ext cx="5334000" cy="381000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400" dirty="0"/>
              <a:t>В первой главе рассмотрены устройство и принцип некоторых электронных элементов на основе полупроводников, среди них: диоды, транзисторы, фоторезисторы, светодиоды, солнечные батареи и т.д.</a:t>
            </a:r>
          </a:p>
          <a:p>
            <a:endParaRPr lang="ru-RU" sz="2400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D81D9E46-B236-D24F-B8C8-2C5314510993}"/>
              </a:ext>
            </a:extLst>
          </p:cNvPr>
          <p:cNvSpPr txBox="1">
            <a:spLocks/>
          </p:cNvSpPr>
          <p:nvPr/>
        </p:nvSpPr>
        <p:spPr>
          <a:xfrm>
            <a:off x="6188764" y="440635"/>
            <a:ext cx="5334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/>
              <a:t>Теоретические сведения о полупроводниках.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5465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Изображение выглядит как диаграмма, схематичн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40FA6EE1-311E-5370-0777-FF93D36FE0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24500" y="1162051"/>
            <a:ext cx="5715000" cy="45339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5D884CE-465D-AAE7-CDD6-905CBC1E4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2243" y="957846"/>
            <a:ext cx="4485735" cy="475890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В первую очередь нужно ознакомиться со схемой, и списком деталей: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VT1, VT3 - полевые MOSFET транзисторы типа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VT2, VT4 - </a:t>
            </a:r>
            <a:r>
              <a:rPr lang="ru-RU" sz="1800" dirty="0">
                <a:solidFill>
                  <a:schemeClr val="tx1"/>
                </a:solidFill>
                <a:ea typeface="+mn-lt"/>
                <a:cs typeface="+mn-lt"/>
              </a:rPr>
              <a:t> полевые MOSFET транзисторы типа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2 фоторезистора 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Резисторы - R1, R2, R3, R4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Конденсатор на 100 нф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Мотор </a:t>
            </a:r>
          </a:p>
          <a:p>
            <a:endParaRPr lang="ru-RU" dirty="0">
              <a:solidFill>
                <a:srgbClr val="FFFFFF">
                  <a:alpha val="70000"/>
                </a:srgbClr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84370320-7CD4-3963-5E17-BFB1741C3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999" y="185529"/>
            <a:ext cx="8918713" cy="1524002"/>
          </a:xfrm>
        </p:spPr>
        <p:txBody>
          <a:bodyPr>
            <a:normAutofit/>
          </a:bodyPr>
          <a:lstStyle/>
          <a:p>
            <a:r>
              <a:rPr lang="ru-RU" sz="4400" dirty="0"/>
              <a:t>Солнечный трекер</a:t>
            </a:r>
          </a:p>
        </p:txBody>
      </p:sp>
    </p:spTree>
    <p:extLst>
      <p:ext uri="{BB962C8B-B14F-4D97-AF65-F5344CB8AC3E}">
        <p14:creationId xmlns:p14="http://schemas.microsoft.com/office/powerpoint/2010/main" val="4128350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88A061F-0451-ADC0-3B66-2C4D46224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426" y="1273083"/>
            <a:ext cx="10797396" cy="443630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solidFill>
                  <a:srgbClr val="FFFFFF">
                    <a:alpha val="70000"/>
                  </a:srgbClr>
                </a:solidFill>
              </a:rPr>
              <a:t>Выше не указывалось сопротивление резисторов так, как оно может варьироваться в зависимости от остальных использованных компонентов, и условий предполагаемой эксплуатации. Важным независимым условием подборки сопротивлений являются неравенства: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Calibri"/>
                <a:cs typeface="Calibri"/>
              </a:rPr>
              <a:t>    R1 + R5(max) &gt; R3 </a:t>
            </a: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Calibri"/>
                <a:cs typeface="Calibri"/>
              </a:rPr>
              <a:t>    R2 + R6(max) &gt; R4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84370320-7CD4-3963-5E17-BFB1741C3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060" y="0"/>
            <a:ext cx="10697817" cy="1524002"/>
          </a:xfrm>
        </p:spPr>
        <p:txBody>
          <a:bodyPr>
            <a:normAutofit/>
          </a:bodyPr>
          <a:lstStyle/>
          <a:p>
            <a:r>
              <a:rPr lang="ru-RU" dirty="0" smtClean="0"/>
              <a:t>Солнечный трекер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7526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A6EF5A53-0A64-4CA5-B9C7-1CB97CB5CF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34ABFBEA-4EB0-4D02-A2C0-1733CD3D6F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 dirty="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19E083F6-57F4-487B-A766-EA0462B1EE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987A0FBA-CC04-4256-A8EB-BB3C543E989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Рисунок 5" descr="Изображение выглядит как в помещении, электрони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5860629-351A-CB37-F11F-719540B36F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750" r="2" b="2"/>
          <a:stretch/>
        </p:blipFill>
        <p:spPr>
          <a:xfrm>
            <a:off x="2" y="10"/>
            <a:ext cx="5578823" cy="6028246"/>
          </a:xfrm>
          <a:custGeom>
            <a:avLst/>
            <a:gdLst/>
            <a:ahLst/>
            <a:cxnLst/>
            <a:rect l="l" t="t" r="r" b="b"/>
            <a:pathLst>
              <a:path w="5578823" h="6028256">
                <a:moveTo>
                  <a:pt x="0" y="0"/>
                </a:moveTo>
                <a:lnTo>
                  <a:pt x="3897606" y="0"/>
                </a:lnTo>
                <a:lnTo>
                  <a:pt x="4274232" y="360545"/>
                </a:lnTo>
                <a:cubicBezTo>
                  <a:pt x="4408856" y="488910"/>
                  <a:pt x="4542134" y="615181"/>
                  <a:pt x="4673934" y="738354"/>
                </a:cubicBezTo>
                <a:cubicBezTo>
                  <a:pt x="5042663" y="1082881"/>
                  <a:pt x="5282330" y="1428108"/>
                  <a:pt x="5421862" y="1773839"/>
                </a:cubicBezTo>
                <a:cubicBezTo>
                  <a:pt x="5631101" y="2292214"/>
                  <a:pt x="5614731" y="2811325"/>
                  <a:pt x="5469198" y="3329255"/>
                </a:cubicBezTo>
                <a:cubicBezTo>
                  <a:pt x="5323662" y="3847185"/>
                  <a:pt x="5048962" y="4363935"/>
                  <a:pt x="4741546" y="4877588"/>
                </a:cubicBezTo>
                <a:cubicBezTo>
                  <a:pt x="4027238" y="6071494"/>
                  <a:pt x="2764972" y="6102970"/>
                  <a:pt x="1325600" y="5980388"/>
                </a:cubicBezTo>
                <a:cubicBezTo>
                  <a:pt x="903947" y="5944442"/>
                  <a:pt x="499735" y="5907589"/>
                  <a:pt x="137593" y="5804042"/>
                </a:cubicBezTo>
                <a:lnTo>
                  <a:pt x="0" y="5760161"/>
                </a:lnTo>
                <a:close/>
              </a:path>
            </a:pathLst>
          </a:cu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E633B38B-B87A-4288-A20F-0223A6C27A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5704117" cy="6096000"/>
          </a:xfrm>
          <a:custGeom>
            <a:avLst/>
            <a:gdLst>
              <a:gd name="connsiteX0" fmla="*/ 0 w 5704117"/>
              <a:gd name="connsiteY0" fmla="*/ 0 h 6096000"/>
              <a:gd name="connsiteX1" fmla="*/ 4562795 w 5704117"/>
              <a:gd name="connsiteY1" fmla="*/ 0 h 6096000"/>
              <a:gd name="connsiteX2" fmla="*/ 4721192 w 5704117"/>
              <a:gd name="connsiteY2" fmla="*/ 133595 h 6096000"/>
              <a:gd name="connsiteX3" fmla="*/ 5467522 w 5704117"/>
              <a:gd name="connsiteY3" fmla="*/ 1054328 h 6096000"/>
              <a:gd name="connsiteX4" fmla="*/ 5538873 w 5704117"/>
              <a:gd name="connsiteY4" fmla="*/ 2897564 h 6096000"/>
              <a:gd name="connsiteX5" fmla="*/ 4442050 w 5704117"/>
              <a:gd name="connsiteY5" fmla="*/ 4732407 h 6096000"/>
              <a:gd name="connsiteX6" fmla="*/ 93046 w 5704117"/>
              <a:gd name="connsiteY6" fmla="*/ 6082857 h 6096000"/>
              <a:gd name="connsiteX7" fmla="*/ 0 w 5704117"/>
              <a:gd name="connsiteY7" fmla="*/ 6078450 h 6096000"/>
              <a:gd name="connsiteX0" fmla="*/ 4562795 w 5704117"/>
              <a:gd name="connsiteY0" fmla="*/ 0 h 6096000"/>
              <a:gd name="connsiteX1" fmla="*/ 4721192 w 5704117"/>
              <a:gd name="connsiteY1" fmla="*/ 133595 h 6096000"/>
              <a:gd name="connsiteX2" fmla="*/ 5467522 w 5704117"/>
              <a:gd name="connsiteY2" fmla="*/ 1054328 h 6096000"/>
              <a:gd name="connsiteX3" fmla="*/ 5538873 w 5704117"/>
              <a:gd name="connsiteY3" fmla="*/ 2897564 h 6096000"/>
              <a:gd name="connsiteX4" fmla="*/ 4442050 w 5704117"/>
              <a:gd name="connsiteY4" fmla="*/ 4732407 h 6096000"/>
              <a:gd name="connsiteX5" fmla="*/ 93046 w 5704117"/>
              <a:gd name="connsiteY5" fmla="*/ 6082857 h 6096000"/>
              <a:gd name="connsiteX6" fmla="*/ 0 w 5704117"/>
              <a:gd name="connsiteY6" fmla="*/ 6078450 h 6096000"/>
              <a:gd name="connsiteX7" fmla="*/ 91440 w 5704117"/>
              <a:gd name="connsiteY7" fmla="*/ 91440 h 6096000"/>
              <a:gd name="connsiteX0" fmla="*/ 4562795 w 5704117"/>
              <a:gd name="connsiteY0" fmla="*/ 0 h 6096000"/>
              <a:gd name="connsiteX1" fmla="*/ 4721192 w 5704117"/>
              <a:gd name="connsiteY1" fmla="*/ 133595 h 6096000"/>
              <a:gd name="connsiteX2" fmla="*/ 5467522 w 5704117"/>
              <a:gd name="connsiteY2" fmla="*/ 1054328 h 6096000"/>
              <a:gd name="connsiteX3" fmla="*/ 5538873 w 5704117"/>
              <a:gd name="connsiteY3" fmla="*/ 2897564 h 6096000"/>
              <a:gd name="connsiteX4" fmla="*/ 4442050 w 5704117"/>
              <a:gd name="connsiteY4" fmla="*/ 4732407 h 6096000"/>
              <a:gd name="connsiteX5" fmla="*/ 93046 w 5704117"/>
              <a:gd name="connsiteY5" fmla="*/ 6082857 h 6096000"/>
              <a:gd name="connsiteX6" fmla="*/ 0 w 5704117"/>
              <a:gd name="connsiteY6" fmla="*/ 607845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04117" h="6096000">
                <a:moveTo>
                  <a:pt x="4562795" y="0"/>
                </a:moveTo>
                <a:lnTo>
                  <a:pt x="4721192" y="133595"/>
                </a:lnTo>
                <a:cubicBezTo>
                  <a:pt x="5067135" y="440105"/>
                  <a:pt x="5309779" y="747048"/>
                  <a:pt x="5467522" y="1054328"/>
                </a:cubicBezTo>
                <a:cubicBezTo>
                  <a:pt x="5782917" y="1668625"/>
                  <a:pt x="5758242" y="2283795"/>
                  <a:pt x="5538873" y="2897564"/>
                </a:cubicBezTo>
                <a:cubicBezTo>
                  <a:pt x="5319500" y="3511334"/>
                  <a:pt x="4905433" y="4123706"/>
                  <a:pt x="4442050" y="4732407"/>
                </a:cubicBezTo>
                <a:cubicBezTo>
                  <a:pt x="3499930" y="5970384"/>
                  <a:pt x="1925433" y="6153690"/>
                  <a:pt x="93046" y="6082857"/>
                </a:cubicBezTo>
                <a:lnTo>
                  <a:pt x="0" y="6078450"/>
                </a:lnTo>
              </a:path>
            </a:pathLst>
          </a:cu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Avenir Next LT Pro Light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B80D936-9A2E-09FB-509A-958275558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00" y="2286000"/>
            <a:ext cx="5334000" cy="381000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200" dirty="0"/>
              <a:t>После подбора компонентов, можно спаять саму схему, проверить работу схемы можно направив оба датчика на солнце и </a:t>
            </a:r>
            <a:r>
              <a:rPr lang="en-US" sz="2200" dirty="0" smtClean="0"/>
              <a:t>поочередно</a:t>
            </a:r>
            <a:r>
              <a:rPr lang="ru-RU" sz="2200" dirty="0" smtClean="0"/>
              <a:t>,</a:t>
            </a:r>
            <a:r>
              <a:rPr lang="en-US" sz="2200" dirty="0" smtClean="0"/>
              <a:t> </a:t>
            </a:r>
            <a:r>
              <a:rPr lang="en-US" sz="2200" dirty="0"/>
              <a:t>закрывая каждый из них, тогда мотор будет крутиться в разных направлениях, а в случае когда на оба датчика попадает свет, или они оба закрыты, мотор крутиться не будет.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57849B1-10E7-743A-5A49-7C1FEE932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762000"/>
            <a:ext cx="5334000" cy="1524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С</a:t>
            </a:r>
            <a:r>
              <a:rPr lang="en-US" dirty="0" smtClean="0"/>
              <a:t>борка</a:t>
            </a:r>
            <a:endParaRPr lang="en-US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84370320-7CD4-3963-5E17-BFB1741C3B68}"/>
              </a:ext>
            </a:extLst>
          </p:cNvPr>
          <p:cNvSpPr txBox="1">
            <a:spLocks/>
          </p:cNvSpPr>
          <p:nvPr/>
        </p:nvSpPr>
        <p:spPr>
          <a:xfrm>
            <a:off x="5940287" y="374372"/>
            <a:ext cx="3810000" cy="152400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Солнечный трекер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98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A6EF5A53-0A64-4CA5-B9C7-1CB97CB5CF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34ABFBEA-4EB0-4D02-A2C0-1733CD3D6F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 dirty="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19E083F6-57F4-487B-A766-EA0462B1EE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987A0FBA-CC04-4256-A8EB-BB3C543E989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F59AB19E-AACA-B228-E2C6-E697DFC829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851" r="-1" b="-1"/>
          <a:stretch/>
        </p:blipFill>
        <p:spPr>
          <a:xfrm>
            <a:off x="6613174" y="10"/>
            <a:ext cx="5578824" cy="6028246"/>
          </a:xfrm>
          <a:custGeom>
            <a:avLst/>
            <a:gdLst/>
            <a:ahLst/>
            <a:cxnLst/>
            <a:rect l="l" t="t" r="r" b="b"/>
            <a:pathLst>
              <a:path w="5578824" h="6028256">
                <a:moveTo>
                  <a:pt x="1681218" y="0"/>
                </a:moveTo>
                <a:lnTo>
                  <a:pt x="5578824" y="0"/>
                </a:lnTo>
                <a:lnTo>
                  <a:pt x="5578824" y="5760161"/>
                </a:lnTo>
                <a:lnTo>
                  <a:pt x="5441231" y="5804042"/>
                </a:lnTo>
                <a:cubicBezTo>
                  <a:pt x="5079089" y="5907589"/>
                  <a:pt x="4674877" y="5944442"/>
                  <a:pt x="4253224" y="5980388"/>
                </a:cubicBezTo>
                <a:cubicBezTo>
                  <a:pt x="2813852" y="6102970"/>
                  <a:pt x="1551586" y="6071494"/>
                  <a:pt x="837278" y="4877588"/>
                </a:cubicBezTo>
                <a:cubicBezTo>
                  <a:pt x="529862" y="4363935"/>
                  <a:pt x="255162" y="3847185"/>
                  <a:pt x="109626" y="3329255"/>
                </a:cubicBezTo>
                <a:cubicBezTo>
                  <a:pt x="-35907" y="2811325"/>
                  <a:pt x="-52277" y="2292214"/>
                  <a:pt x="156962" y="1773839"/>
                </a:cubicBezTo>
                <a:cubicBezTo>
                  <a:pt x="296494" y="1428108"/>
                  <a:pt x="536161" y="1082881"/>
                  <a:pt x="904890" y="738354"/>
                </a:cubicBezTo>
                <a:cubicBezTo>
                  <a:pt x="1036690" y="615181"/>
                  <a:pt x="1169968" y="488910"/>
                  <a:pt x="1304592" y="360545"/>
                </a:cubicBezTo>
                <a:close/>
              </a:path>
            </a:pathLst>
          </a:cu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3362A0EA-3E81-4464-94B8-70BE5870ED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6487883" y="0"/>
            <a:ext cx="5704117" cy="6096000"/>
          </a:xfrm>
          <a:custGeom>
            <a:avLst/>
            <a:gdLst>
              <a:gd name="connsiteX0" fmla="*/ 0 w 5704117"/>
              <a:gd name="connsiteY0" fmla="*/ 0 h 6096000"/>
              <a:gd name="connsiteX1" fmla="*/ 4562795 w 5704117"/>
              <a:gd name="connsiteY1" fmla="*/ 0 h 6096000"/>
              <a:gd name="connsiteX2" fmla="*/ 4721192 w 5704117"/>
              <a:gd name="connsiteY2" fmla="*/ 133595 h 6096000"/>
              <a:gd name="connsiteX3" fmla="*/ 5467522 w 5704117"/>
              <a:gd name="connsiteY3" fmla="*/ 1054328 h 6096000"/>
              <a:gd name="connsiteX4" fmla="*/ 5538873 w 5704117"/>
              <a:gd name="connsiteY4" fmla="*/ 2897564 h 6096000"/>
              <a:gd name="connsiteX5" fmla="*/ 4442050 w 5704117"/>
              <a:gd name="connsiteY5" fmla="*/ 4732407 h 6096000"/>
              <a:gd name="connsiteX6" fmla="*/ 93046 w 5704117"/>
              <a:gd name="connsiteY6" fmla="*/ 6082857 h 6096000"/>
              <a:gd name="connsiteX7" fmla="*/ 0 w 5704117"/>
              <a:gd name="connsiteY7" fmla="*/ 6078450 h 6096000"/>
              <a:gd name="connsiteX0" fmla="*/ 4562795 w 5704117"/>
              <a:gd name="connsiteY0" fmla="*/ 0 h 6096000"/>
              <a:gd name="connsiteX1" fmla="*/ 4721192 w 5704117"/>
              <a:gd name="connsiteY1" fmla="*/ 133595 h 6096000"/>
              <a:gd name="connsiteX2" fmla="*/ 5467522 w 5704117"/>
              <a:gd name="connsiteY2" fmla="*/ 1054328 h 6096000"/>
              <a:gd name="connsiteX3" fmla="*/ 5538873 w 5704117"/>
              <a:gd name="connsiteY3" fmla="*/ 2897564 h 6096000"/>
              <a:gd name="connsiteX4" fmla="*/ 4442050 w 5704117"/>
              <a:gd name="connsiteY4" fmla="*/ 4732407 h 6096000"/>
              <a:gd name="connsiteX5" fmla="*/ 93046 w 5704117"/>
              <a:gd name="connsiteY5" fmla="*/ 6082857 h 6096000"/>
              <a:gd name="connsiteX6" fmla="*/ 0 w 5704117"/>
              <a:gd name="connsiteY6" fmla="*/ 6078450 h 6096000"/>
              <a:gd name="connsiteX7" fmla="*/ 91440 w 5704117"/>
              <a:gd name="connsiteY7" fmla="*/ 91440 h 6096000"/>
              <a:gd name="connsiteX0" fmla="*/ 4562795 w 5704117"/>
              <a:gd name="connsiteY0" fmla="*/ 0 h 6096000"/>
              <a:gd name="connsiteX1" fmla="*/ 4721192 w 5704117"/>
              <a:gd name="connsiteY1" fmla="*/ 133595 h 6096000"/>
              <a:gd name="connsiteX2" fmla="*/ 5467522 w 5704117"/>
              <a:gd name="connsiteY2" fmla="*/ 1054328 h 6096000"/>
              <a:gd name="connsiteX3" fmla="*/ 5538873 w 5704117"/>
              <a:gd name="connsiteY3" fmla="*/ 2897564 h 6096000"/>
              <a:gd name="connsiteX4" fmla="*/ 4442050 w 5704117"/>
              <a:gd name="connsiteY4" fmla="*/ 4732407 h 6096000"/>
              <a:gd name="connsiteX5" fmla="*/ 93046 w 5704117"/>
              <a:gd name="connsiteY5" fmla="*/ 6082857 h 6096000"/>
              <a:gd name="connsiteX6" fmla="*/ 0 w 5704117"/>
              <a:gd name="connsiteY6" fmla="*/ 607845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04117" h="6096000">
                <a:moveTo>
                  <a:pt x="4562795" y="0"/>
                </a:moveTo>
                <a:lnTo>
                  <a:pt x="4721192" y="133595"/>
                </a:lnTo>
                <a:cubicBezTo>
                  <a:pt x="5067135" y="440105"/>
                  <a:pt x="5309779" y="747048"/>
                  <a:pt x="5467522" y="1054328"/>
                </a:cubicBezTo>
                <a:cubicBezTo>
                  <a:pt x="5782917" y="1668625"/>
                  <a:pt x="5758242" y="2283795"/>
                  <a:pt x="5538873" y="2897564"/>
                </a:cubicBezTo>
                <a:cubicBezTo>
                  <a:pt x="5319500" y="3511334"/>
                  <a:pt x="4905433" y="4123706"/>
                  <a:pt x="4442050" y="4732407"/>
                </a:cubicBezTo>
                <a:cubicBezTo>
                  <a:pt x="3499930" y="5970384"/>
                  <a:pt x="1925433" y="6153690"/>
                  <a:pt x="93046" y="6082857"/>
                </a:cubicBezTo>
                <a:lnTo>
                  <a:pt x="0" y="6078450"/>
                </a:lnTo>
              </a:path>
            </a:pathLst>
          </a:cu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Avenir Next LT Pro Light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D8694F2-6C27-9E65-1359-EC835E320A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0" y="2286000"/>
            <a:ext cx="5334000" cy="3810001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Далее все требуется разместить  на платформе, и ее закрепить на мотор так, чтобы центр тяжести </a:t>
            </a:r>
            <a:r>
              <a:rPr lang="en-US" sz="2400" dirty="0" smtClean="0">
                <a:solidFill>
                  <a:schemeClr val="tx1"/>
                </a:solidFill>
              </a:rPr>
              <a:t>нах</a:t>
            </a:r>
            <a:r>
              <a:rPr lang="ru-RU" sz="2400" dirty="0" smtClean="0">
                <a:solidFill>
                  <a:schemeClr val="tx1"/>
                </a:solidFill>
              </a:rPr>
              <a:t>о</a:t>
            </a:r>
            <a:r>
              <a:rPr lang="en-US" sz="2400" dirty="0" smtClean="0">
                <a:solidFill>
                  <a:schemeClr val="tx1"/>
                </a:solidFill>
              </a:rPr>
              <a:t>дился </a:t>
            </a:r>
            <a:r>
              <a:rPr lang="en-US" sz="2400" dirty="0">
                <a:solidFill>
                  <a:schemeClr val="tx1"/>
                </a:solidFill>
              </a:rPr>
              <a:t>на оси вращения.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Важно </a:t>
            </a:r>
            <a:r>
              <a:rPr lang="en-US" sz="2400" dirty="0">
                <a:solidFill>
                  <a:schemeClr val="tx1"/>
                </a:solidFill>
              </a:rPr>
              <a:t>уделить внимание длине </a:t>
            </a:r>
            <a:r>
              <a:rPr lang="en-US" sz="2400" dirty="0" smtClean="0">
                <a:solidFill>
                  <a:schemeClr val="tx1"/>
                </a:solidFill>
              </a:rPr>
              <a:t>проводов</a:t>
            </a:r>
            <a:r>
              <a:rPr lang="ru-RU" sz="2400" dirty="0" smtClean="0">
                <a:solidFill>
                  <a:schemeClr val="tx1"/>
                </a:solidFill>
              </a:rPr>
              <a:t>: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она должна быть достаточной для свободного хода платформы в обоих направлениях.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35EBA8-619A-8896-1D16-6C8B139F1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5334000" cy="1524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С</a:t>
            </a:r>
            <a:r>
              <a:rPr lang="en-US" dirty="0" smtClean="0"/>
              <a:t>борка</a:t>
            </a:r>
            <a:endParaRPr lang="en-US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84370320-7CD4-3963-5E17-BFB1741C3B68}"/>
              </a:ext>
            </a:extLst>
          </p:cNvPr>
          <p:cNvSpPr txBox="1">
            <a:spLocks/>
          </p:cNvSpPr>
          <p:nvPr/>
        </p:nvSpPr>
        <p:spPr>
          <a:xfrm>
            <a:off x="762000" y="195468"/>
            <a:ext cx="3810000" cy="152400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Солнечный трекер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8999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: Shape 28">
            <a:extLst>
              <a:ext uri="{FF2B5EF4-FFF2-40B4-BE49-F238E27FC236}">
                <a16:creationId xmlns:a16="http://schemas.microsoft.com/office/drawing/2014/main" xmlns="" id="{A6EF5A53-0A64-4CA5-B9C7-1CB97CB5CF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157843" y="6244836"/>
            <a:ext cx="4034156" cy="613164"/>
          </a:xfrm>
          <a:custGeom>
            <a:avLst/>
            <a:gdLst>
              <a:gd name="connsiteX0" fmla="*/ 1479137 w 4034156"/>
              <a:gd name="connsiteY0" fmla="*/ 230 h 613164"/>
              <a:gd name="connsiteX1" fmla="*/ 3482844 w 4034156"/>
              <a:gd name="connsiteY1" fmla="*/ 298555 h 613164"/>
              <a:gd name="connsiteX2" fmla="*/ 3831590 w 4034156"/>
              <a:gd name="connsiteY2" fmla="*/ 425010 h 613164"/>
              <a:gd name="connsiteX3" fmla="*/ 4034156 w 4034156"/>
              <a:gd name="connsiteY3" fmla="*/ 494088 h 613164"/>
              <a:gd name="connsiteX4" fmla="*/ 4034156 w 4034156"/>
              <a:gd name="connsiteY4" fmla="*/ 613164 h 613164"/>
              <a:gd name="connsiteX5" fmla="*/ 0 w 4034156"/>
              <a:gd name="connsiteY5" fmla="*/ 613164 h 613164"/>
              <a:gd name="connsiteX6" fmla="*/ 54792 w 4034156"/>
              <a:gd name="connsiteY6" fmla="*/ 512415 h 613164"/>
              <a:gd name="connsiteX7" fmla="*/ 168327 w 4034156"/>
              <a:gd name="connsiteY7" fmla="*/ 366637 h 613164"/>
              <a:gd name="connsiteX8" fmla="*/ 1192562 w 4034156"/>
              <a:gd name="connsiteY8" fmla="*/ 1522 h 613164"/>
              <a:gd name="connsiteX9" fmla="*/ 1479137 w 4034156"/>
              <a:gd name="connsiteY9" fmla="*/ 230 h 6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4156" h="613164">
                <a:moveTo>
                  <a:pt x="1479137" y="230"/>
                </a:moveTo>
                <a:cubicBezTo>
                  <a:pt x="2152575" y="4287"/>
                  <a:pt x="2854487" y="63583"/>
                  <a:pt x="3482844" y="298555"/>
                </a:cubicBezTo>
                <a:cubicBezTo>
                  <a:pt x="3599338" y="342114"/>
                  <a:pt x="3715540" y="384216"/>
                  <a:pt x="3831590" y="425010"/>
                </a:cubicBezTo>
                <a:lnTo>
                  <a:pt x="4034156" y="494088"/>
                </a:lnTo>
                <a:lnTo>
                  <a:pt x="4034156" y="613164"/>
                </a:lnTo>
                <a:lnTo>
                  <a:pt x="0" y="613164"/>
                </a:lnTo>
                <a:lnTo>
                  <a:pt x="54792" y="512415"/>
                </a:lnTo>
                <a:cubicBezTo>
                  <a:pt x="88888" y="459433"/>
                  <a:pt x="126502" y="410480"/>
                  <a:pt x="168327" y="366637"/>
                </a:cubicBezTo>
                <a:cubicBezTo>
                  <a:pt x="428292" y="94062"/>
                  <a:pt x="821899" y="6565"/>
                  <a:pt x="1192562" y="1522"/>
                </a:cubicBezTo>
                <a:cubicBezTo>
                  <a:pt x="1287308" y="198"/>
                  <a:pt x="1382932" y="-349"/>
                  <a:pt x="1479137" y="2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40" name="Freeform: Shape 30">
            <a:extLst>
              <a:ext uri="{FF2B5EF4-FFF2-40B4-BE49-F238E27FC236}">
                <a16:creationId xmlns:a16="http://schemas.microsoft.com/office/drawing/2014/main" xmlns="" id="{34ABFBEA-4EB0-4D02-A2C0-1733CD3D6F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688126"/>
            <a:ext cx="448491" cy="1634252"/>
          </a:xfrm>
          <a:custGeom>
            <a:avLst/>
            <a:gdLst>
              <a:gd name="connsiteX0" fmla="*/ 0 w 448491"/>
              <a:gd name="connsiteY0" fmla="*/ 0 h 1634252"/>
              <a:gd name="connsiteX1" fmla="*/ 12983 w 448491"/>
              <a:gd name="connsiteY1" fmla="*/ 10508 h 1634252"/>
              <a:gd name="connsiteX2" fmla="*/ 441611 w 448491"/>
              <a:gd name="connsiteY2" fmla="*/ 863751 h 1634252"/>
              <a:gd name="connsiteX3" fmla="*/ 251011 w 448491"/>
              <a:gd name="connsiteY3" fmla="*/ 1302895 h 1634252"/>
              <a:gd name="connsiteX4" fmla="*/ 74605 w 448491"/>
              <a:gd name="connsiteY4" fmla="*/ 1543249 h 1634252"/>
              <a:gd name="connsiteX5" fmla="*/ 0 w 448491"/>
              <a:gd name="connsiteY5" fmla="*/ 1634252 h 16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491" h="1634252">
                <a:moveTo>
                  <a:pt x="0" y="0"/>
                </a:moveTo>
                <a:lnTo>
                  <a:pt x="12983" y="10508"/>
                </a:lnTo>
                <a:cubicBezTo>
                  <a:pt x="278410" y="241022"/>
                  <a:pt x="489787" y="530267"/>
                  <a:pt x="441611" y="863751"/>
                </a:cubicBezTo>
                <a:cubicBezTo>
                  <a:pt x="418542" y="1022632"/>
                  <a:pt x="337007" y="1166302"/>
                  <a:pt x="251011" y="1302895"/>
                </a:cubicBezTo>
                <a:cubicBezTo>
                  <a:pt x="215138" y="1359902"/>
                  <a:pt x="154723" y="1442480"/>
                  <a:pt x="74605" y="1543249"/>
                </a:cubicBezTo>
                <a:lnTo>
                  <a:pt x="0" y="16342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00" dirty="0">
              <a:solidFill>
                <a:prstClr val="whit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41" name="Freeform: Shape 32">
            <a:extLst>
              <a:ext uri="{FF2B5EF4-FFF2-40B4-BE49-F238E27FC236}">
                <a16:creationId xmlns:a16="http://schemas.microsoft.com/office/drawing/2014/main" xmlns="" id="{19E083F6-57F4-487B-A766-EA0462B1EE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309459" y="6144069"/>
            <a:ext cx="4418271" cy="718159"/>
          </a:xfrm>
          <a:custGeom>
            <a:avLst/>
            <a:gdLst>
              <a:gd name="connsiteX0" fmla="*/ 1421452 w 4590626"/>
              <a:gd name="connsiteY0" fmla="*/ 0 h 713930"/>
              <a:gd name="connsiteX1" fmla="*/ 3247781 w 4590626"/>
              <a:gd name="connsiteY1" fmla="*/ 271915 h 713930"/>
              <a:gd name="connsiteX2" fmla="*/ 4517331 w 4590626"/>
              <a:gd name="connsiteY2" fmla="*/ 693394 h 713930"/>
              <a:gd name="connsiteX3" fmla="*/ 4590626 w 4590626"/>
              <a:gd name="connsiteY3" fmla="*/ 713930 h 713930"/>
              <a:gd name="connsiteX4" fmla="*/ 0 w 4590626"/>
              <a:gd name="connsiteY4" fmla="*/ 713930 h 713930"/>
              <a:gd name="connsiteX5" fmla="*/ 2854 w 4590626"/>
              <a:gd name="connsiteY5" fmla="*/ 705624 h 713930"/>
              <a:gd name="connsiteX6" fmla="*/ 226680 w 4590626"/>
              <a:gd name="connsiteY6" fmla="*/ 333970 h 713930"/>
              <a:gd name="connsiteX7" fmla="*/ 1160245 w 4590626"/>
              <a:gd name="connsiteY7" fmla="*/ 1178 h 713930"/>
              <a:gd name="connsiteX8" fmla="*/ 1421452 w 4590626"/>
              <a:gd name="connsiteY8" fmla="*/ 0 h 713930"/>
              <a:gd name="connsiteX0" fmla="*/ 1421452 w 4517331"/>
              <a:gd name="connsiteY0" fmla="*/ 0 h 713930"/>
              <a:gd name="connsiteX1" fmla="*/ 3247781 w 4517331"/>
              <a:gd name="connsiteY1" fmla="*/ 271915 h 713930"/>
              <a:gd name="connsiteX2" fmla="*/ 4517331 w 4517331"/>
              <a:gd name="connsiteY2" fmla="*/ 693394 h 713930"/>
              <a:gd name="connsiteX3" fmla="*/ 0 w 4517331"/>
              <a:gd name="connsiteY3" fmla="*/ 713930 h 713930"/>
              <a:gd name="connsiteX4" fmla="*/ 2854 w 4517331"/>
              <a:gd name="connsiteY4" fmla="*/ 705624 h 713930"/>
              <a:gd name="connsiteX5" fmla="*/ 226680 w 4517331"/>
              <a:gd name="connsiteY5" fmla="*/ 333970 h 713930"/>
              <a:gd name="connsiteX6" fmla="*/ 1160245 w 4517331"/>
              <a:gd name="connsiteY6" fmla="*/ 1178 h 713930"/>
              <a:gd name="connsiteX7" fmla="*/ 1421452 w 4517331"/>
              <a:gd name="connsiteY7" fmla="*/ 0 h 713930"/>
              <a:gd name="connsiteX0" fmla="*/ 0 w 4608771"/>
              <a:gd name="connsiteY0" fmla="*/ 713930 h 784834"/>
              <a:gd name="connsiteX1" fmla="*/ 2854 w 4608771"/>
              <a:gd name="connsiteY1" fmla="*/ 705624 h 784834"/>
              <a:gd name="connsiteX2" fmla="*/ 226680 w 4608771"/>
              <a:gd name="connsiteY2" fmla="*/ 333970 h 784834"/>
              <a:gd name="connsiteX3" fmla="*/ 1160245 w 4608771"/>
              <a:gd name="connsiteY3" fmla="*/ 1178 h 784834"/>
              <a:gd name="connsiteX4" fmla="*/ 1421452 w 4608771"/>
              <a:gd name="connsiteY4" fmla="*/ 0 h 784834"/>
              <a:gd name="connsiteX5" fmla="*/ 3247781 w 4608771"/>
              <a:gd name="connsiteY5" fmla="*/ 271915 h 784834"/>
              <a:gd name="connsiteX6" fmla="*/ 4608771 w 4608771"/>
              <a:gd name="connsiteY6" fmla="*/ 784834 h 784834"/>
              <a:gd name="connsiteX0" fmla="*/ 0 w 4418271"/>
              <a:gd name="connsiteY0" fmla="*/ 713930 h 718159"/>
              <a:gd name="connsiteX1" fmla="*/ 2854 w 4418271"/>
              <a:gd name="connsiteY1" fmla="*/ 705624 h 718159"/>
              <a:gd name="connsiteX2" fmla="*/ 226680 w 4418271"/>
              <a:gd name="connsiteY2" fmla="*/ 333970 h 718159"/>
              <a:gd name="connsiteX3" fmla="*/ 1160245 w 4418271"/>
              <a:gd name="connsiteY3" fmla="*/ 1178 h 718159"/>
              <a:gd name="connsiteX4" fmla="*/ 1421452 w 4418271"/>
              <a:gd name="connsiteY4" fmla="*/ 0 h 718159"/>
              <a:gd name="connsiteX5" fmla="*/ 3247781 w 4418271"/>
              <a:gd name="connsiteY5" fmla="*/ 271915 h 718159"/>
              <a:gd name="connsiteX6" fmla="*/ 4418271 w 4418271"/>
              <a:gd name="connsiteY6" fmla="*/ 718159 h 71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8271" h="718159">
                <a:moveTo>
                  <a:pt x="0" y="713930"/>
                </a:moveTo>
                <a:lnTo>
                  <a:pt x="2854" y="705624"/>
                </a:lnTo>
                <a:cubicBezTo>
                  <a:pt x="60059" y="562888"/>
                  <a:pt x="131373" y="433874"/>
                  <a:pt x="226680" y="333970"/>
                </a:cubicBezTo>
                <a:cubicBezTo>
                  <a:pt x="463632" y="85526"/>
                  <a:pt x="822395" y="5774"/>
                  <a:pt x="1160245" y="1178"/>
                </a:cubicBezTo>
                <a:lnTo>
                  <a:pt x="1421452" y="0"/>
                </a:lnTo>
                <a:cubicBezTo>
                  <a:pt x="2035274" y="3698"/>
                  <a:pt x="2748311" y="152222"/>
                  <a:pt x="3247781" y="271915"/>
                </a:cubicBezTo>
                <a:cubicBezTo>
                  <a:pt x="3747251" y="391608"/>
                  <a:pt x="3902480" y="501606"/>
                  <a:pt x="4418271" y="718159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/>
              <a:ea typeface="+mn-ea"/>
              <a:cs typeface="+mn-cs"/>
            </a:endParaRPr>
          </a:p>
        </p:txBody>
      </p:sp>
      <p:sp useBgFill="1">
        <p:nvSpPr>
          <p:cNvPr id="42" name="Rectangle 34">
            <a:extLst>
              <a:ext uri="{FF2B5EF4-FFF2-40B4-BE49-F238E27FC236}">
                <a16:creationId xmlns:a16="http://schemas.microsoft.com/office/drawing/2014/main" xmlns="" id="{7A18C9FB-EC4C-4DAE-8F7D-C6E5AF6079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5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BDCDCDDB-CA98-0A8E-4827-BE3D5BA7B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3304"/>
          <a:stretch/>
        </p:blipFill>
        <p:spPr>
          <a:xfrm>
            <a:off x="-14357" y="-71877"/>
            <a:ext cx="12207220" cy="6857990"/>
          </a:xfrm>
          <a:prstGeom prst="rect">
            <a:avLst/>
          </a:prstGeom>
        </p:spPr>
      </p:pic>
      <p:sp>
        <p:nvSpPr>
          <p:cNvPr id="43" name="Rectangle 36">
            <a:extLst>
              <a:ext uri="{FF2B5EF4-FFF2-40B4-BE49-F238E27FC236}">
                <a16:creationId xmlns:a16="http://schemas.microsoft.com/office/drawing/2014/main" xmlns="" id="{5E698B96-C345-4CAB-9657-02BD17A194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DE056EF-88ED-0829-2A9D-A5941F5DD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5699" y="3680603"/>
            <a:ext cx="11156830" cy="245853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Датчики должны быть закрыты термоусадкой, для исключения попадания непрямых солнечных лучей, так же между ними соблюдается некоторый угол, чтобы отслеживать не полный ход солнца, а некоторые промежутки пути пройденные им.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84370320-7CD4-3963-5E17-BFB1741C3B68}"/>
              </a:ext>
            </a:extLst>
          </p:cNvPr>
          <p:cNvSpPr txBox="1">
            <a:spLocks/>
          </p:cNvSpPr>
          <p:nvPr/>
        </p:nvSpPr>
        <p:spPr>
          <a:xfrm>
            <a:off x="145774" y="414127"/>
            <a:ext cx="3810000" cy="152400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Солнечный трекер</a:t>
            </a:r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A935EBA8-619A-8896-1D16-6C8B139F1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74" y="798378"/>
            <a:ext cx="5334000" cy="1524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С</a:t>
            </a:r>
            <a:r>
              <a:rPr lang="en-US" dirty="0" smtClean="0"/>
              <a:t>борка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508713"/>
      </p:ext>
    </p:extLst>
  </p:cSld>
  <p:clrMapOvr>
    <a:masterClrMapping/>
  </p:clrMapOvr>
</p:sld>
</file>

<file path=ppt/theme/theme1.xml><?xml version="1.0" encoding="utf-8"?>
<a:theme xmlns:a="http://schemas.openxmlformats.org/drawingml/2006/main" name="PebbleVTI">
  <a:themeElements>
    <a:clrScheme name="AnalogousFromDarkSeedLeftStep">
      <a:dk1>
        <a:srgbClr val="000000"/>
      </a:dk1>
      <a:lt1>
        <a:srgbClr val="FFFFFF"/>
      </a:lt1>
      <a:dk2>
        <a:srgbClr val="311C1C"/>
      </a:dk2>
      <a:lt2>
        <a:srgbClr val="F1F0F3"/>
      </a:lt2>
      <a:accent1>
        <a:srgbClr val="83AE44"/>
      </a:accent1>
      <a:accent2>
        <a:srgbClr val="A6A537"/>
      </a:accent2>
      <a:accent3>
        <a:srgbClr val="C3914D"/>
      </a:accent3>
      <a:accent4>
        <a:srgbClr val="B14D3B"/>
      </a:accent4>
      <a:accent5>
        <a:srgbClr val="C34D6C"/>
      </a:accent5>
      <a:accent6>
        <a:srgbClr val="B13B8B"/>
      </a:accent6>
      <a:hlink>
        <a:srgbClr val="C0424E"/>
      </a:hlink>
      <a:folHlink>
        <a:srgbClr val="7F7F7F"/>
      </a:folHlink>
    </a:clrScheme>
    <a:fontScheme name="Custom 4">
      <a:majorFont>
        <a:latin typeface="Sitka Subheading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ebbleVTI" id="{8B4DB91D-6BB4-4BA3-973A-733D3AF2680E}" vid="{9A19CF0D-2077-4BF4-BAA5-86934C336D5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242</Words>
  <Application>Microsoft Office PowerPoint</Application>
  <PresentationFormat>Произвольный</PresentationFormat>
  <Paragraphs>47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PebbleVTI</vt:lpstr>
      <vt:lpstr>ПРОЕКТ ПО ТЕМЕ:  «Изучение свойств полупроводников. Создание солнечного трекера»</vt:lpstr>
      <vt:lpstr>Цель работы: собрать установку солнечной станции с повышенным КПД.</vt:lpstr>
      <vt:lpstr>Теоретические сведения о полупроводниках.</vt:lpstr>
      <vt:lpstr>Презентация PowerPoint</vt:lpstr>
      <vt:lpstr>Солнечный трекер</vt:lpstr>
      <vt:lpstr>Солнечный трекер</vt:lpstr>
      <vt:lpstr>Сборка</vt:lpstr>
      <vt:lpstr>Сборка</vt:lpstr>
      <vt:lpstr>Сборка</vt:lpstr>
      <vt:lpstr>Заключение</vt:lpstr>
      <vt:lpstr>Контактные данные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Анна</cp:lastModifiedBy>
  <cp:revision>406</cp:revision>
  <dcterms:created xsi:type="dcterms:W3CDTF">2023-05-12T05:51:50Z</dcterms:created>
  <dcterms:modified xsi:type="dcterms:W3CDTF">2024-01-12T00:26:33Z</dcterms:modified>
</cp:coreProperties>
</file>