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8" r:id="rId7"/>
    <p:sldId id="263" r:id="rId8"/>
    <p:sldId id="264" r:id="rId9"/>
    <p:sldId id="269" r:id="rId10"/>
    <p:sldId id="265" r:id="rId11"/>
    <p:sldId id="266" r:id="rId12"/>
    <p:sldId id="270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43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0B8FA-BD22-4CB2-9097-CC091D8C6765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74AF3-BC5D-4D0B-ABA9-D6246351F3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ufchgu.ru/blog/rol-matematiki-v-drevnem-egipte-istorija-i" TargetMode="External"/><Relationship Id="rId2" Type="http://schemas.openxmlformats.org/officeDocument/2006/relationships/hyperlink" Target="https://ru.wikipedia.org/wiki/&#1052;&#1072;&#1090;&#1077;&#1084;&#1072;&#1090;&#1080;&#1082;&#1072;_&#1074;_&#1044;&#1088;&#1077;&#1074;&#1085;&#1077;&#1084;_&#1045;&#1075;&#1080;&#1087;&#1090;&#1077;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en.wikipedia.org/wiki/Ancient_Egyptian_mathematics" TargetMode="External"/><Relationship Id="rId4" Type="http://schemas.openxmlformats.org/officeDocument/2006/relationships/hyperlink" Target="http://drevniy-egipet.ru/matematika-drevnego-egipta-istoriya-vozniknoveniya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531917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Хабаровского края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бюджетное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образовательное учреждение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«Хабаровский колледж отраслевых технологий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сферы обслуживания»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312235"/>
            <a:ext cx="9144000" cy="1184031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тайны древнего</a:t>
            </a:r>
          </a:p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Египта  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</a:p>
          <a:p>
            <a:pPr algn="l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B3DDCE5-CF99-BA90-3187-1C11A372342A}"/>
              </a:ext>
            </a:extLst>
          </p:cNvPr>
          <p:cNvSpPr txBox="1"/>
          <p:nvPr/>
        </p:nvSpPr>
        <p:spPr>
          <a:xfrm>
            <a:off x="0" y="3763108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Паничева Карина Сергеевна</a:t>
            </a:r>
          </a:p>
          <a:p>
            <a:pPr algn="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Михайлова Виктория Сергеевна</a:t>
            </a:r>
          </a:p>
          <a:p>
            <a:pPr algn="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Кармишина Виктория Викторовна</a:t>
            </a:r>
          </a:p>
          <a:p>
            <a:pPr algn="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Специальность: Право и организация социального обеспечения, группа Ю-11</a:t>
            </a:r>
          </a:p>
          <a:p>
            <a:pPr algn="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Попова Татьяна Владимировна, преподаватель математики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 2023</a:t>
            </a:r>
          </a:p>
          <a:p>
            <a:endParaRPr lang="ru-RU" dirty="0"/>
          </a:p>
        </p:txBody>
      </p:sp>
      <p:pic>
        <p:nvPicPr>
          <p:cNvPr id="5122" name="Picture 2" descr="Главная">
            <a:extLst>
              <a:ext uri="{FF2B5EF4-FFF2-40B4-BE49-F238E27FC236}">
                <a16:creationId xmlns:a16="http://schemas.microsoft.com/office/drawing/2014/main" xmlns="" id="{7216F83A-333D-D3B1-66D9-B6ACCFFEC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952" y="154018"/>
            <a:ext cx="1066067" cy="104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437" y="231898"/>
            <a:ext cx="10451124" cy="313848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изучили историю возникновения математики, способы её использования и значение в Древнем Египте. Также мы узнали о особенностях записи чисел и решили несколько задач того времени.</a:t>
            </a:r>
          </a:p>
        </p:txBody>
      </p:sp>
      <p:pic>
        <p:nvPicPr>
          <p:cNvPr id="2050" name="Picture 2" descr="15 интересных фактов о древнем Египте | New-Science.ru">
            <a:extLst>
              <a:ext uri="{FF2B5EF4-FFF2-40B4-BE49-F238E27FC236}">
                <a16:creationId xmlns:a16="http://schemas.microsoft.com/office/drawing/2014/main" xmlns="" id="{A6449319-C1CB-5901-1D47-CE2905304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0" y="3429000"/>
            <a:ext cx="11957539" cy="313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251" y="646479"/>
            <a:ext cx="10615447" cy="508974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литературы: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https://ru.wikipedia.org/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wiki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Математика_в_Древнем_Египте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https://ufchgu.ru/blog/rol-matematiki-v-drevnem-egipte-istorija-i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http://drevniy-egipet.ru/matematika-drevnego-egipta-istoriya-vozniknoveniya/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https://en.wikipedia.org/wiki/Ancient_Egyptian_mathematics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4ACEE9-8E56-A866-9698-B2EB04CE5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803" y="635977"/>
            <a:ext cx="3142517" cy="98742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115F386-8631-0487-7B5F-A431E970EED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08" r="250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D50DE8F-AED9-0483-B93B-DA0D6E5CC5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" y="1863970"/>
            <a:ext cx="5183188" cy="435805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Виктория- 89141918982. Почта: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viktoriamikh077@gmail.com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Паничева Карина- 89143173258. Почта: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panichevakarina01@mail.ru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Кармишина Виктория- 89144270305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Почта: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karmishinaviktoria19@gmail.com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33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1791" y="2045972"/>
            <a:ext cx="8288417" cy="2561198"/>
          </a:xfrm>
          <a:custGeom>
            <a:avLst/>
            <a:gdLst>
              <a:gd name="connsiteX0" fmla="*/ 0 w 8288417"/>
              <a:gd name="connsiteY0" fmla="*/ 0 h 2561198"/>
              <a:gd name="connsiteX1" fmla="*/ 674914 w 8288417"/>
              <a:gd name="connsiteY1" fmla="*/ 0 h 2561198"/>
              <a:gd name="connsiteX2" fmla="*/ 1018291 w 8288417"/>
              <a:gd name="connsiteY2" fmla="*/ 0 h 2561198"/>
              <a:gd name="connsiteX3" fmla="*/ 1361669 w 8288417"/>
              <a:gd name="connsiteY3" fmla="*/ 0 h 2561198"/>
              <a:gd name="connsiteX4" fmla="*/ 1870814 w 8288417"/>
              <a:gd name="connsiteY4" fmla="*/ 0 h 2561198"/>
              <a:gd name="connsiteX5" fmla="*/ 2379960 w 8288417"/>
              <a:gd name="connsiteY5" fmla="*/ 0 h 2561198"/>
              <a:gd name="connsiteX6" fmla="*/ 2806221 w 8288417"/>
              <a:gd name="connsiteY6" fmla="*/ 0 h 2561198"/>
              <a:gd name="connsiteX7" fmla="*/ 3315367 w 8288417"/>
              <a:gd name="connsiteY7" fmla="*/ 0 h 2561198"/>
              <a:gd name="connsiteX8" fmla="*/ 3907397 w 8288417"/>
              <a:gd name="connsiteY8" fmla="*/ 0 h 2561198"/>
              <a:gd name="connsiteX9" fmla="*/ 4333658 w 8288417"/>
              <a:gd name="connsiteY9" fmla="*/ 0 h 2561198"/>
              <a:gd name="connsiteX10" fmla="*/ 5091456 w 8288417"/>
              <a:gd name="connsiteY10" fmla="*/ 0 h 2561198"/>
              <a:gd name="connsiteX11" fmla="*/ 5434833 w 8288417"/>
              <a:gd name="connsiteY11" fmla="*/ 0 h 2561198"/>
              <a:gd name="connsiteX12" fmla="*/ 6026863 w 8288417"/>
              <a:gd name="connsiteY12" fmla="*/ 0 h 2561198"/>
              <a:gd name="connsiteX13" fmla="*/ 6453125 w 8288417"/>
              <a:gd name="connsiteY13" fmla="*/ 0 h 2561198"/>
              <a:gd name="connsiteX14" fmla="*/ 7045154 w 8288417"/>
              <a:gd name="connsiteY14" fmla="*/ 0 h 2561198"/>
              <a:gd name="connsiteX15" fmla="*/ 7471416 w 8288417"/>
              <a:gd name="connsiteY15" fmla="*/ 0 h 2561198"/>
              <a:gd name="connsiteX16" fmla="*/ 8288417 w 8288417"/>
              <a:gd name="connsiteY16" fmla="*/ 0 h 2561198"/>
              <a:gd name="connsiteX17" fmla="*/ 8288417 w 8288417"/>
              <a:gd name="connsiteY17" fmla="*/ 435404 h 2561198"/>
              <a:gd name="connsiteX18" fmla="*/ 8288417 w 8288417"/>
              <a:gd name="connsiteY18" fmla="*/ 922031 h 2561198"/>
              <a:gd name="connsiteX19" fmla="*/ 8288417 w 8288417"/>
              <a:gd name="connsiteY19" fmla="*/ 1408659 h 2561198"/>
              <a:gd name="connsiteX20" fmla="*/ 8288417 w 8288417"/>
              <a:gd name="connsiteY20" fmla="*/ 1972122 h 2561198"/>
              <a:gd name="connsiteX21" fmla="*/ 8288417 w 8288417"/>
              <a:gd name="connsiteY21" fmla="*/ 2561198 h 2561198"/>
              <a:gd name="connsiteX22" fmla="*/ 7613503 w 8288417"/>
              <a:gd name="connsiteY22" fmla="*/ 2561198 h 2561198"/>
              <a:gd name="connsiteX23" fmla="*/ 7104357 w 8288417"/>
              <a:gd name="connsiteY23" fmla="*/ 2561198 h 2561198"/>
              <a:gd name="connsiteX24" fmla="*/ 6429443 w 8288417"/>
              <a:gd name="connsiteY24" fmla="*/ 2561198 h 2561198"/>
              <a:gd name="connsiteX25" fmla="*/ 6003182 w 8288417"/>
              <a:gd name="connsiteY25" fmla="*/ 2561198 h 2561198"/>
              <a:gd name="connsiteX26" fmla="*/ 5494036 w 8288417"/>
              <a:gd name="connsiteY26" fmla="*/ 2561198 h 2561198"/>
              <a:gd name="connsiteX27" fmla="*/ 5150659 w 8288417"/>
              <a:gd name="connsiteY27" fmla="*/ 2561198 h 2561198"/>
              <a:gd name="connsiteX28" fmla="*/ 4392861 w 8288417"/>
              <a:gd name="connsiteY28" fmla="*/ 2561198 h 2561198"/>
              <a:gd name="connsiteX29" fmla="*/ 3966600 w 8288417"/>
              <a:gd name="connsiteY29" fmla="*/ 2561198 h 2561198"/>
              <a:gd name="connsiteX30" fmla="*/ 3291686 w 8288417"/>
              <a:gd name="connsiteY30" fmla="*/ 2561198 h 2561198"/>
              <a:gd name="connsiteX31" fmla="*/ 2616772 w 8288417"/>
              <a:gd name="connsiteY31" fmla="*/ 2561198 h 2561198"/>
              <a:gd name="connsiteX32" fmla="*/ 2024742 w 8288417"/>
              <a:gd name="connsiteY32" fmla="*/ 2561198 h 2561198"/>
              <a:gd name="connsiteX33" fmla="*/ 1349828 w 8288417"/>
              <a:gd name="connsiteY33" fmla="*/ 2561198 h 2561198"/>
              <a:gd name="connsiteX34" fmla="*/ 840682 w 8288417"/>
              <a:gd name="connsiteY34" fmla="*/ 2561198 h 2561198"/>
              <a:gd name="connsiteX35" fmla="*/ 0 w 8288417"/>
              <a:gd name="connsiteY35" fmla="*/ 2561198 h 2561198"/>
              <a:gd name="connsiteX36" fmla="*/ 0 w 8288417"/>
              <a:gd name="connsiteY36" fmla="*/ 2074570 h 2561198"/>
              <a:gd name="connsiteX37" fmla="*/ 0 w 8288417"/>
              <a:gd name="connsiteY37" fmla="*/ 1536719 h 2561198"/>
              <a:gd name="connsiteX38" fmla="*/ 0 w 8288417"/>
              <a:gd name="connsiteY38" fmla="*/ 1075703 h 2561198"/>
              <a:gd name="connsiteX39" fmla="*/ 0 w 8288417"/>
              <a:gd name="connsiteY39" fmla="*/ 563464 h 2561198"/>
              <a:gd name="connsiteX40" fmla="*/ 0 w 8288417"/>
              <a:gd name="connsiteY40" fmla="*/ 0 h 256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288417" h="2561198" fill="none" extrusionOk="0">
                <a:moveTo>
                  <a:pt x="0" y="0"/>
                </a:moveTo>
                <a:cubicBezTo>
                  <a:pt x="320784" y="-55164"/>
                  <a:pt x="453019" y="2366"/>
                  <a:pt x="674914" y="0"/>
                </a:cubicBezTo>
                <a:cubicBezTo>
                  <a:pt x="896809" y="-2366"/>
                  <a:pt x="943715" y="35243"/>
                  <a:pt x="1018291" y="0"/>
                </a:cubicBezTo>
                <a:cubicBezTo>
                  <a:pt x="1092867" y="-35243"/>
                  <a:pt x="1259216" y="30958"/>
                  <a:pt x="1361669" y="0"/>
                </a:cubicBezTo>
                <a:cubicBezTo>
                  <a:pt x="1464122" y="-30958"/>
                  <a:pt x="1625397" y="24530"/>
                  <a:pt x="1870814" y="0"/>
                </a:cubicBezTo>
                <a:cubicBezTo>
                  <a:pt x="2116231" y="-24530"/>
                  <a:pt x="2248181" y="43511"/>
                  <a:pt x="2379960" y="0"/>
                </a:cubicBezTo>
                <a:cubicBezTo>
                  <a:pt x="2511739" y="-43511"/>
                  <a:pt x="2665134" y="16367"/>
                  <a:pt x="2806221" y="0"/>
                </a:cubicBezTo>
                <a:cubicBezTo>
                  <a:pt x="2947308" y="-16367"/>
                  <a:pt x="3115210" y="5411"/>
                  <a:pt x="3315367" y="0"/>
                </a:cubicBezTo>
                <a:cubicBezTo>
                  <a:pt x="3515524" y="-5411"/>
                  <a:pt x="3733601" y="50710"/>
                  <a:pt x="3907397" y="0"/>
                </a:cubicBezTo>
                <a:cubicBezTo>
                  <a:pt x="4081193" y="-50710"/>
                  <a:pt x="4178367" y="42194"/>
                  <a:pt x="4333658" y="0"/>
                </a:cubicBezTo>
                <a:cubicBezTo>
                  <a:pt x="4488949" y="-42194"/>
                  <a:pt x="4771014" y="32932"/>
                  <a:pt x="5091456" y="0"/>
                </a:cubicBezTo>
                <a:cubicBezTo>
                  <a:pt x="5411898" y="-32932"/>
                  <a:pt x="5267671" y="29394"/>
                  <a:pt x="5434833" y="0"/>
                </a:cubicBezTo>
                <a:cubicBezTo>
                  <a:pt x="5601995" y="-29394"/>
                  <a:pt x="5828019" y="70336"/>
                  <a:pt x="6026863" y="0"/>
                </a:cubicBezTo>
                <a:cubicBezTo>
                  <a:pt x="6225707" y="-70336"/>
                  <a:pt x="6278954" y="24578"/>
                  <a:pt x="6453125" y="0"/>
                </a:cubicBezTo>
                <a:cubicBezTo>
                  <a:pt x="6627296" y="-24578"/>
                  <a:pt x="6776062" y="9070"/>
                  <a:pt x="7045154" y="0"/>
                </a:cubicBezTo>
                <a:cubicBezTo>
                  <a:pt x="7314246" y="-9070"/>
                  <a:pt x="7294311" y="34638"/>
                  <a:pt x="7471416" y="0"/>
                </a:cubicBezTo>
                <a:cubicBezTo>
                  <a:pt x="7648521" y="-34638"/>
                  <a:pt x="7944381" y="75722"/>
                  <a:pt x="8288417" y="0"/>
                </a:cubicBezTo>
                <a:cubicBezTo>
                  <a:pt x="8314556" y="192844"/>
                  <a:pt x="8252037" y="275226"/>
                  <a:pt x="8288417" y="435404"/>
                </a:cubicBezTo>
                <a:cubicBezTo>
                  <a:pt x="8324797" y="595582"/>
                  <a:pt x="8260891" y="788343"/>
                  <a:pt x="8288417" y="922031"/>
                </a:cubicBezTo>
                <a:cubicBezTo>
                  <a:pt x="8315943" y="1055719"/>
                  <a:pt x="8257540" y="1170023"/>
                  <a:pt x="8288417" y="1408659"/>
                </a:cubicBezTo>
                <a:cubicBezTo>
                  <a:pt x="8319294" y="1647295"/>
                  <a:pt x="8252926" y="1758373"/>
                  <a:pt x="8288417" y="1972122"/>
                </a:cubicBezTo>
                <a:cubicBezTo>
                  <a:pt x="8323908" y="2185871"/>
                  <a:pt x="8248124" y="2347835"/>
                  <a:pt x="8288417" y="2561198"/>
                </a:cubicBezTo>
                <a:cubicBezTo>
                  <a:pt x="8009748" y="2639603"/>
                  <a:pt x="7756910" y="2523884"/>
                  <a:pt x="7613503" y="2561198"/>
                </a:cubicBezTo>
                <a:cubicBezTo>
                  <a:pt x="7470096" y="2598512"/>
                  <a:pt x="7297068" y="2502929"/>
                  <a:pt x="7104357" y="2561198"/>
                </a:cubicBezTo>
                <a:cubicBezTo>
                  <a:pt x="6911646" y="2619467"/>
                  <a:pt x="6575337" y="2559867"/>
                  <a:pt x="6429443" y="2561198"/>
                </a:cubicBezTo>
                <a:cubicBezTo>
                  <a:pt x="6283549" y="2562529"/>
                  <a:pt x="6182450" y="2553147"/>
                  <a:pt x="6003182" y="2561198"/>
                </a:cubicBezTo>
                <a:cubicBezTo>
                  <a:pt x="5823914" y="2569249"/>
                  <a:pt x="5715261" y="2505163"/>
                  <a:pt x="5494036" y="2561198"/>
                </a:cubicBezTo>
                <a:cubicBezTo>
                  <a:pt x="5272811" y="2617233"/>
                  <a:pt x="5319859" y="2521102"/>
                  <a:pt x="5150659" y="2561198"/>
                </a:cubicBezTo>
                <a:cubicBezTo>
                  <a:pt x="4981459" y="2601294"/>
                  <a:pt x="4593292" y="2512501"/>
                  <a:pt x="4392861" y="2561198"/>
                </a:cubicBezTo>
                <a:cubicBezTo>
                  <a:pt x="4192430" y="2609895"/>
                  <a:pt x="4090802" y="2521124"/>
                  <a:pt x="3966600" y="2561198"/>
                </a:cubicBezTo>
                <a:cubicBezTo>
                  <a:pt x="3842398" y="2601272"/>
                  <a:pt x="3572651" y="2529947"/>
                  <a:pt x="3291686" y="2561198"/>
                </a:cubicBezTo>
                <a:cubicBezTo>
                  <a:pt x="3010721" y="2592449"/>
                  <a:pt x="2761471" y="2538478"/>
                  <a:pt x="2616772" y="2561198"/>
                </a:cubicBezTo>
                <a:cubicBezTo>
                  <a:pt x="2472073" y="2583918"/>
                  <a:pt x="2167795" y="2526543"/>
                  <a:pt x="2024742" y="2561198"/>
                </a:cubicBezTo>
                <a:cubicBezTo>
                  <a:pt x="1881689" y="2595853"/>
                  <a:pt x="1491560" y="2531300"/>
                  <a:pt x="1349828" y="2561198"/>
                </a:cubicBezTo>
                <a:cubicBezTo>
                  <a:pt x="1208096" y="2591096"/>
                  <a:pt x="1086572" y="2538169"/>
                  <a:pt x="840682" y="2561198"/>
                </a:cubicBezTo>
                <a:cubicBezTo>
                  <a:pt x="594792" y="2584227"/>
                  <a:pt x="405167" y="2546048"/>
                  <a:pt x="0" y="2561198"/>
                </a:cubicBezTo>
                <a:cubicBezTo>
                  <a:pt x="-36380" y="2400279"/>
                  <a:pt x="42944" y="2179792"/>
                  <a:pt x="0" y="2074570"/>
                </a:cubicBezTo>
                <a:cubicBezTo>
                  <a:pt x="-42944" y="1969348"/>
                  <a:pt x="11353" y="1655776"/>
                  <a:pt x="0" y="1536719"/>
                </a:cubicBezTo>
                <a:cubicBezTo>
                  <a:pt x="-11353" y="1417662"/>
                  <a:pt x="2349" y="1196387"/>
                  <a:pt x="0" y="1075703"/>
                </a:cubicBezTo>
                <a:cubicBezTo>
                  <a:pt x="-2349" y="955019"/>
                  <a:pt x="2045" y="786989"/>
                  <a:pt x="0" y="563464"/>
                </a:cubicBezTo>
                <a:cubicBezTo>
                  <a:pt x="-2045" y="339939"/>
                  <a:pt x="5439" y="144999"/>
                  <a:pt x="0" y="0"/>
                </a:cubicBezTo>
                <a:close/>
              </a:path>
              <a:path w="8288417" h="2561198" stroke="0" extrusionOk="0">
                <a:moveTo>
                  <a:pt x="0" y="0"/>
                </a:moveTo>
                <a:cubicBezTo>
                  <a:pt x="110619" y="-29594"/>
                  <a:pt x="216963" y="11265"/>
                  <a:pt x="343377" y="0"/>
                </a:cubicBezTo>
                <a:cubicBezTo>
                  <a:pt x="469791" y="-11265"/>
                  <a:pt x="812434" y="22689"/>
                  <a:pt x="1018291" y="0"/>
                </a:cubicBezTo>
                <a:cubicBezTo>
                  <a:pt x="1224148" y="-22689"/>
                  <a:pt x="1265669" y="12354"/>
                  <a:pt x="1444553" y="0"/>
                </a:cubicBezTo>
                <a:cubicBezTo>
                  <a:pt x="1623437" y="-12354"/>
                  <a:pt x="1834268" y="22681"/>
                  <a:pt x="2119467" y="0"/>
                </a:cubicBezTo>
                <a:cubicBezTo>
                  <a:pt x="2404666" y="-22681"/>
                  <a:pt x="2393478" y="6053"/>
                  <a:pt x="2462844" y="0"/>
                </a:cubicBezTo>
                <a:cubicBezTo>
                  <a:pt x="2532210" y="-6053"/>
                  <a:pt x="2797895" y="48632"/>
                  <a:pt x="2971990" y="0"/>
                </a:cubicBezTo>
                <a:cubicBezTo>
                  <a:pt x="3146085" y="-48632"/>
                  <a:pt x="3294616" y="9174"/>
                  <a:pt x="3564019" y="0"/>
                </a:cubicBezTo>
                <a:cubicBezTo>
                  <a:pt x="3833422" y="-9174"/>
                  <a:pt x="3991090" y="13719"/>
                  <a:pt x="4156049" y="0"/>
                </a:cubicBezTo>
                <a:cubicBezTo>
                  <a:pt x="4321008" y="-13719"/>
                  <a:pt x="4397319" y="21351"/>
                  <a:pt x="4499426" y="0"/>
                </a:cubicBezTo>
                <a:cubicBezTo>
                  <a:pt x="4601533" y="-21351"/>
                  <a:pt x="4728073" y="10356"/>
                  <a:pt x="4925688" y="0"/>
                </a:cubicBezTo>
                <a:cubicBezTo>
                  <a:pt x="5123303" y="-10356"/>
                  <a:pt x="5313241" y="54526"/>
                  <a:pt x="5434833" y="0"/>
                </a:cubicBezTo>
                <a:cubicBezTo>
                  <a:pt x="5556425" y="-54526"/>
                  <a:pt x="5630864" y="6427"/>
                  <a:pt x="5778211" y="0"/>
                </a:cubicBezTo>
                <a:cubicBezTo>
                  <a:pt x="5925558" y="-6427"/>
                  <a:pt x="6164556" y="15576"/>
                  <a:pt x="6453125" y="0"/>
                </a:cubicBezTo>
                <a:cubicBezTo>
                  <a:pt x="6741694" y="-15576"/>
                  <a:pt x="6680267" y="16512"/>
                  <a:pt x="6879386" y="0"/>
                </a:cubicBezTo>
                <a:cubicBezTo>
                  <a:pt x="7078505" y="-16512"/>
                  <a:pt x="7059598" y="11365"/>
                  <a:pt x="7222763" y="0"/>
                </a:cubicBezTo>
                <a:cubicBezTo>
                  <a:pt x="7385928" y="-11365"/>
                  <a:pt x="7867129" y="9493"/>
                  <a:pt x="8288417" y="0"/>
                </a:cubicBezTo>
                <a:cubicBezTo>
                  <a:pt x="8312223" y="141052"/>
                  <a:pt x="8288025" y="342901"/>
                  <a:pt x="8288417" y="461016"/>
                </a:cubicBezTo>
                <a:cubicBezTo>
                  <a:pt x="8288809" y="579131"/>
                  <a:pt x="8269550" y="823824"/>
                  <a:pt x="8288417" y="922031"/>
                </a:cubicBezTo>
                <a:cubicBezTo>
                  <a:pt x="8307284" y="1020238"/>
                  <a:pt x="8275583" y="1247055"/>
                  <a:pt x="8288417" y="1357435"/>
                </a:cubicBezTo>
                <a:cubicBezTo>
                  <a:pt x="8301251" y="1467815"/>
                  <a:pt x="8262927" y="1785894"/>
                  <a:pt x="8288417" y="1895287"/>
                </a:cubicBezTo>
                <a:cubicBezTo>
                  <a:pt x="8313907" y="2004680"/>
                  <a:pt x="8226203" y="2318162"/>
                  <a:pt x="8288417" y="2561198"/>
                </a:cubicBezTo>
                <a:cubicBezTo>
                  <a:pt x="8135867" y="2609942"/>
                  <a:pt x="7948230" y="2541353"/>
                  <a:pt x="7862156" y="2561198"/>
                </a:cubicBezTo>
                <a:cubicBezTo>
                  <a:pt x="7776082" y="2581043"/>
                  <a:pt x="7536078" y="2560396"/>
                  <a:pt x="7270126" y="2561198"/>
                </a:cubicBezTo>
                <a:cubicBezTo>
                  <a:pt x="7004174" y="2562000"/>
                  <a:pt x="6856717" y="2533894"/>
                  <a:pt x="6678096" y="2561198"/>
                </a:cubicBezTo>
                <a:cubicBezTo>
                  <a:pt x="6499475" y="2588502"/>
                  <a:pt x="6253900" y="2541596"/>
                  <a:pt x="6086066" y="2561198"/>
                </a:cubicBezTo>
                <a:cubicBezTo>
                  <a:pt x="5918232" y="2580800"/>
                  <a:pt x="5713847" y="2539038"/>
                  <a:pt x="5576921" y="2561198"/>
                </a:cubicBezTo>
                <a:cubicBezTo>
                  <a:pt x="5439995" y="2583358"/>
                  <a:pt x="5146714" y="2511438"/>
                  <a:pt x="4984891" y="2561198"/>
                </a:cubicBezTo>
                <a:cubicBezTo>
                  <a:pt x="4823068" y="2610958"/>
                  <a:pt x="4759151" y="2557640"/>
                  <a:pt x="4558629" y="2561198"/>
                </a:cubicBezTo>
                <a:cubicBezTo>
                  <a:pt x="4358107" y="2564756"/>
                  <a:pt x="4264362" y="2542829"/>
                  <a:pt x="4132368" y="2561198"/>
                </a:cubicBezTo>
                <a:cubicBezTo>
                  <a:pt x="4000374" y="2579567"/>
                  <a:pt x="3824003" y="2493963"/>
                  <a:pt x="3540338" y="2561198"/>
                </a:cubicBezTo>
                <a:cubicBezTo>
                  <a:pt x="3256673" y="2628433"/>
                  <a:pt x="3102179" y="2508981"/>
                  <a:pt x="2948308" y="2561198"/>
                </a:cubicBezTo>
                <a:cubicBezTo>
                  <a:pt x="2794437" y="2613415"/>
                  <a:pt x="2408876" y="2540602"/>
                  <a:pt x="2190510" y="2561198"/>
                </a:cubicBezTo>
                <a:cubicBezTo>
                  <a:pt x="1972144" y="2581794"/>
                  <a:pt x="1940304" y="2537851"/>
                  <a:pt x="1764249" y="2561198"/>
                </a:cubicBezTo>
                <a:cubicBezTo>
                  <a:pt x="1588194" y="2584545"/>
                  <a:pt x="1438266" y="2551814"/>
                  <a:pt x="1172219" y="2561198"/>
                </a:cubicBezTo>
                <a:cubicBezTo>
                  <a:pt x="906172" y="2570582"/>
                  <a:pt x="247862" y="2481169"/>
                  <a:pt x="0" y="2561198"/>
                </a:cubicBezTo>
                <a:cubicBezTo>
                  <a:pt x="-55897" y="2438408"/>
                  <a:pt x="29002" y="2208302"/>
                  <a:pt x="0" y="1997734"/>
                </a:cubicBezTo>
                <a:cubicBezTo>
                  <a:pt x="-29002" y="1787166"/>
                  <a:pt x="5213" y="1771973"/>
                  <a:pt x="0" y="1562331"/>
                </a:cubicBezTo>
                <a:cubicBezTo>
                  <a:pt x="-5213" y="1352689"/>
                  <a:pt x="33320" y="1204880"/>
                  <a:pt x="0" y="998867"/>
                </a:cubicBezTo>
                <a:cubicBezTo>
                  <a:pt x="-33320" y="792854"/>
                  <a:pt x="30715" y="580152"/>
                  <a:pt x="0" y="461016"/>
                </a:cubicBezTo>
                <a:cubicBezTo>
                  <a:pt x="-30715" y="341880"/>
                  <a:pt x="48607" y="162179"/>
                  <a:pt x="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3571202656">
                  <ask:type>
                    <ask:lineSketchScribble/>
                  </ask:type>
                </ask:lineSketchStyleProps>
              </a:ext>
            </a:extLst>
          </a:ln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sz="6600" dirty="0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662" y="365124"/>
            <a:ext cx="10662138" cy="451167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Математика имеет важное значение во всех сферах жизни, но мало кто знает, какой она была раньше. Учитывая, как изменялись науки с течением времени, нам будет интересным показать то, какой была математика раньше.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Рассказать о истории возникновения математики в Древнем Египте.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Узнать о том, как происходила запись чисел.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Изучить древние задачи Египта и решить их.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Развить интерес студентов к математике путем изучения интересных задач и историй о развитии математики в государствах древности на примере Древнего Египта.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Математика в Древнем Египте — Википедия">
            <a:extLst>
              <a:ext uri="{FF2B5EF4-FFF2-40B4-BE49-F238E27FC236}">
                <a16:creationId xmlns:a16="http://schemas.microsoft.com/office/drawing/2014/main" xmlns="" id="{F1295DBE-2946-E71D-2657-A72C7D619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962" y="4876800"/>
            <a:ext cx="5099538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4772025" cy="1324708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математики в Древнем Египте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74" y="457199"/>
            <a:ext cx="6172200" cy="561702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594338"/>
            <a:ext cx="5346474" cy="5263662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Древнеегипетская математика была разработана и использовалась в Древнем Египте около 3000-300 гг. до н. э.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Математика очень часто использовалась в Древнем Египте, главным образом в таких областях, как навигация, астрономия, строительство и межевание земель.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829908" cy="879231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записи чисел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529" y="973016"/>
            <a:ext cx="6293070" cy="57134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" y="973016"/>
            <a:ext cx="5746528" cy="588498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 чисел у египтян напоминает римскую запись чисел в том, что числа записывали с помощью отдельных знаков от 1, 10, 100 и так далее.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иератическом письме уже появляются отдельные знаки для цифр от 1 до 9. </a:t>
            </a:r>
          </a:p>
          <a:p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Египте было принято писать справа налево, а младшие разряды числа записывались первыми и на исходе готовое число или же порядок чисел был схож с нашим. В Египте, как и у нас существовало 2 способа написания числа - словами и цифрами. </a:t>
            </a:r>
            <a:endParaRPr lang="ru-RU" sz="2800" dirty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5A03786-D05C-1EDE-C35C-004C5C86CC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37" t="8839" r="8716" b="7635"/>
          <a:stretch/>
        </p:blipFill>
        <p:spPr>
          <a:xfrm>
            <a:off x="8417171" y="4056186"/>
            <a:ext cx="3598982" cy="27051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454769" cy="115472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древнего Египта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964" y="96714"/>
            <a:ext cx="5183189" cy="323850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70235"/>
            <a:ext cx="5183188" cy="538776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Египте математические задачи служили нескольким целям: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1.Решение задач на торговлю.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2.Учет налогов и обязательств государством.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Измерение объемов и расстояний для строительства каналов.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Расчет площади полей и участков земли для сельского хозяйства.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Афиша Воздух: 7 изобретений Древнего Египта, изменивших мир – Архив">
            <a:extLst>
              <a:ext uri="{FF2B5EF4-FFF2-40B4-BE49-F238E27FC236}">
                <a16:creationId xmlns:a16="http://schemas.microsoft.com/office/drawing/2014/main" xmlns="" id="{D0E472EE-25EF-DC48-FD33-D838E9A80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483" y="2158107"/>
            <a:ext cx="4324225" cy="288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5184FE-74C7-99B1-05AB-40BB5D5CD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0769" y="339968"/>
            <a:ext cx="7725508" cy="873369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задач и их решение.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F1525A5-4BAD-3BDC-7D92-30E5C56E8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1449" y="1723292"/>
            <a:ext cx="6172200" cy="4873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Фермер должен уплатить налоги с урожая. Он собрал 5000 тонн зерна. Сколько зерна он должен отдать в качестве налога, если налог составляет 10% от урожая? </a:t>
            </a:r>
          </a:p>
          <a:p>
            <a:pPr marL="0" indent="0"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Решение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Фермер должен отдать в качестве налога 10% от урожая, то есть 5000 * 0.1 = 500 тонн зерна. </a:t>
            </a:r>
            <a:endParaRPr lang="ru-RU" sz="48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6AE85FB-76B1-65C8-A8B2-9E14FDF41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351" y="1723292"/>
            <a:ext cx="4683674" cy="4450496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Сторона основания пирамиды равна 100 метрам, а высота - 150 метров. Какой будет объем пирамиды?</a:t>
            </a: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Решение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Объем пирамиды с квадратным основанием и высотой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равен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(1/3) *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*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где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- площадь основания. Таким образом, объем пирамиды равен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(1/3) * 100 * 100 * 150 = 500000 метров кубических. </a:t>
            </a:r>
            <a:endParaRPr lang="ru-RU" sz="2000" dirty="0"/>
          </a:p>
        </p:txBody>
      </p:sp>
      <p:pic>
        <p:nvPicPr>
          <p:cNvPr id="4098" name="Picture 2" descr="Быт древних египтян - Энциклопедия Древнего Египта">
            <a:extLst>
              <a:ext uri="{FF2B5EF4-FFF2-40B4-BE49-F238E27FC236}">
                <a16:creationId xmlns:a16="http://schemas.microsoft.com/office/drawing/2014/main" xmlns="" id="{7AD5A020-E625-D25E-3A89-149FEEEEA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7118"/>
            <a:ext cx="5451231" cy="22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97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86400" cy="16002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математики в других сферах жизнедеятельности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946031"/>
            <a:ext cx="5486400" cy="4911969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была верным другом египтян в архитектуре так как егптяне использовали математические знания для проектирования и строительства пирамид, астрономии, медицины и так далее.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целом, математика в Древнем Египте была неотъемлемой частью повседневной жизни и играла важную роль в развитии науки, технологии и культуры этого древнего народа.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813DB6EB-CF17-5BE3-6F6C-F12A8C272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6400" y="165023"/>
            <a:ext cx="6525481" cy="6481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954" y="545794"/>
            <a:ext cx="4114800" cy="88643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египтян в математике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831" y="942379"/>
            <a:ext cx="6630988" cy="497324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667507"/>
            <a:ext cx="5029200" cy="5190493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математике египтяне достигли больших высот, чем другие государства.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 успешным направлением стала геометрия. С помощью геометрии египтяне смогли построить сооружения, в том числе огромные пирамиды.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01AD36-71C8-8542-CCAE-026ED9C13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892" y="457200"/>
            <a:ext cx="6172200" cy="785446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sz="2800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0B4048C-6ECC-F7A6-48A5-AED269EC90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1210" y="973016"/>
            <a:ext cx="7107005" cy="556846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40849D4-3971-EDCE-32CF-E4A7178347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3785" y="1445114"/>
            <a:ext cx="4923692" cy="5412886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Наверняка вы подумали о том, что мы не раскрыли вам математические тайны Древнего Египта? Но тайна лежит на поверхности, совсем близко.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заключается в том, что даже не имея достаточных знаний и современных технологий можно творить чудеса! В то время египтянам пришлось достичь этих знаний в математике, иначе их бы просто не существовало, ведь главной задачей было адаптироваться к сложным условиям жизни. Без нужных знаний этого не сделаешь.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7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595</Words>
  <Application>Microsoft Office PowerPoint</Application>
  <PresentationFormat>Произвольный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Министерство образования и науки Хабаровского края  Краевое государственное бюджетное  профессиональное образовательное учреждение «Хабаровский колледж отраслевых технологий и сферы обслуживания»</vt:lpstr>
      <vt:lpstr>Актуальность: Математика имеет важное значение во всех сферах жизни, но мало кто знает, какой она была раньше. Учитывая, как изменялись науки с течением времени, нам будет интересным показать то, какой была математика раньше.   Задачи: 1. Рассказать о истории возникновения математики в Древнем Египте. 2. Узнать о том, как происходила запись чисел. 3. Изучить древние задачи Египта и решить их.  Цель: Развить интерес студентов к математике путем изучения интересных задач и историй о развитии математики в государствах древности на примере Древнего Египта. </vt:lpstr>
      <vt:lpstr>История возникновения математики в Древнем Египте</vt:lpstr>
      <vt:lpstr>Особенности записи чисел</vt:lpstr>
      <vt:lpstr>Задачи древнего Египта</vt:lpstr>
      <vt:lpstr>Примеры задач и их решение.</vt:lpstr>
      <vt:lpstr>Использование математики в других сферах жизнедеятельности</vt:lpstr>
      <vt:lpstr>Достижения египтян в математике</vt:lpstr>
      <vt:lpstr>Заключение </vt:lpstr>
      <vt:lpstr>Вывод  Мы изучили историю возникновения математики, способы её использования и значение в Древнем Египте. Также мы узнали о особенностях записи чисел и решили несколько задач того времени.</vt:lpstr>
      <vt:lpstr> Список использованной литературы:  1.https://ru.wikipedia.org/wiki/Математика_в_Древнем_Египте  2. https://ufchgu.ru/blog/rol-matematiki-v-drevnem-egipte-istorija-i  3. http://drevniy-egipet.ru/matematika-drevnego-egipta-istoriya-vozniknoveniya/ 4.https://en.wikipedia.org/wiki/Ancient_Egyptian_mathematics</vt:lpstr>
      <vt:lpstr>Контакты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Хабаровского края  Краевое государственное бюджетное  профессиональное образовательное учреждение «Хабаровский колледж отраслевых технологий и сферы обслуживания»</dc:title>
  <dc:creator>Пользователь</dc:creator>
  <cp:lastModifiedBy>Анна</cp:lastModifiedBy>
  <cp:revision>19</cp:revision>
  <dcterms:created xsi:type="dcterms:W3CDTF">2023-12-16T13:20:00Z</dcterms:created>
  <dcterms:modified xsi:type="dcterms:W3CDTF">2023-12-20T04:40:18Z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A3BAF9FD59F446AAB279F358F5598FFA_13</vt:lpwstr>
  </property>
  <property fmtid="{D5CDD505-2E9C-101B-9397-08002B2CF9AE}" pid="3" name="KSOProductBuildVer">
    <vt:lpwstr>1049-12.2.0.13359</vt:lpwstr>
  </property>
</Properties>
</file>